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1"/>
  </p:sldMasterIdLst>
  <p:notesMasterIdLst>
    <p:notesMasterId r:id="rId68"/>
  </p:notesMasterIdLst>
  <p:sldIdLst>
    <p:sldId id="519" r:id="rId2"/>
    <p:sldId id="343" r:id="rId3"/>
    <p:sldId id="583" r:id="rId4"/>
    <p:sldId id="584" r:id="rId5"/>
    <p:sldId id="387" r:id="rId6"/>
    <p:sldId id="523" r:id="rId7"/>
    <p:sldId id="308" r:id="rId8"/>
    <p:sldId id="528" r:id="rId9"/>
    <p:sldId id="529" r:id="rId10"/>
    <p:sldId id="531" r:id="rId11"/>
    <p:sldId id="532" r:id="rId12"/>
    <p:sldId id="533" r:id="rId13"/>
    <p:sldId id="534" r:id="rId14"/>
    <p:sldId id="535" r:id="rId15"/>
    <p:sldId id="536" r:id="rId16"/>
    <p:sldId id="524" r:id="rId17"/>
    <p:sldId id="521" r:id="rId18"/>
    <p:sldId id="332" r:id="rId19"/>
    <p:sldId id="384" r:id="rId20"/>
    <p:sldId id="522" r:id="rId21"/>
    <p:sldId id="373" r:id="rId22"/>
    <p:sldId id="360" r:id="rId23"/>
    <p:sldId id="370" r:id="rId24"/>
    <p:sldId id="429" r:id="rId25"/>
    <p:sldId id="437" r:id="rId26"/>
    <p:sldId id="361" r:id="rId27"/>
    <p:sldId id="389" r:id="rId28"/>
    <p:sldId id="395" r:id="rId29"/>
    <p:sldId id="549" r:id="rId30"/>
    <p:sldId id="550" r:id="rId31"/>
    <p:sldId id="552" r:id="rId32"/>
    <p:sldId id="428" r:id="rId33"/>
    <p:sldId id="398" r:id="rId34"/>
    <p:sldId id="399" r:id="rId35"/>
    <p:sldId id="400" r:id="rId36"/>
    <p:sldId id="401" r:id="rId37"/>
    <p:sldId id="402" r:id="rId38"/>
    <p:sldId id="421" r:id="rId39"/>
    <p:sldId id="439" r:id="rId40"/>
    <p:sldId id="440" r:id="rId41"/>
    <p:sldId id="444" r:id="rId42"/>
    <p:sldId id="568" r:id="rId43"/>
    <p:sldId id="447" r:id="rId44"/>
    <p:sldId id="449" r:id="rId45"/>
    <p:sldId id="585" r:id="rId46"/>
    <p:sldId id="453" r:id="rId47"/>
    <p:sldId id="459" r:id="rId48"/>
    <p:sldId id="464" r:id="rId49"/>
    <p:sldId id="470" r:id="rId50"/>
    <p:sldId id="577" r:id="rId51"/>
    <p:sldId id="578" r:id="rId52"/>
    <p:sldId id="579" r:id="rId53"/>
    <p:sldId id="473" r:id="rId54"/>
    <p:sldId id="476" r:id="rId55"/>
    <p:sldId id="484" r:id="rId56"/>
    <p:sldId id="487" r:id="rId57"/>
    <p:sldId id="494" r:id="rId58"/>
    <p:sldId id="495" r:id="rId59"/>
    <p:sldId id="500" r:id="rId60"/>
    <p:sldId id="581" r:id="rId61"/>
    <p:sldId id="582" r:id="rId62"/>
    <p:sldId id="504" r:id="rId63"/>
    <p:sldId id="506" r:id="rId64"/>
    <p:sldId id="508" r:id="rId65"/>
    <p:sldId id="514" r:id="rId66"/>
    <p:sldId id="516" r:id="rId6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0" autoAdjust="0"/>
    <p:restoredTop sz="94604" autoAdjust="0"/>
  </p:normalViewPr>
  <p:slideViewPr>
    <p:cSldViewPr>
      <p:cViewPr varScale="1">
        <p:scale>
          <a:sx n="78" d="100"/>
          <a:sy n="78" d="100"/>
        </p:scale>
        <p:origin x="1517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>
            <a:extLst>
              <a:ext uri="{FF2B5EF4-FFF2-40B4-BE49-F238E27FC236}">
                <a16:creationId xmlns:a16="http://schemas.microsoft.com/office/drawing/2014/main" id="{1CC603A9-226C-4302-96BE-350B62645A9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6195" name="Rectangle 3">
            <a:extLst>
              <a:ext uri="{FF2B5EF4-FFF2-40B4-BE49-F238E27FC236}">
                <a16:creationId xmlns:a16="http://schemas.microsoft.com/office/drawing/2014/main" id="{0CF3A8EF-44C6-4025-9F6E-3D16A6A13D3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5C332AB3-0C58-4C6D-A3DB-67CD481D1A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6197" name="Rectangle 5">
            <a:extLst>
              <a:ext uri="{FF2B5EF4-FFF2-40B4-BE49-F238E27FC236}">
                <a16:creationId xmlns:a16="http://schemas.microsoft.com/office/drawing/2014/main" id="{41454564-0C6F-42D6-86A1-6DDCA4C95F2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6198" name="Rectangle 6">
            <a:extLst>
              <a:ext uri="{FF2B5EF4-FFF2-40B4-BE49-F238E27FC236}">
                <a16:creationId xmlns:a16="http://schemas.microsoft.com/office/drawing/2014/main" id="{8B132D65-CFD0-499B-B898-DFC19DF2B54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6199" name="Rectangle 7">
            <a:extLst>
              <a:ext uri="{FF2B5EF4-FFF2-40B4-BE49-F238E27FC236}">
                <a16:creationId xmlns:a16="http://schemas.microsoft.com/office/drawing/2014/main" id="{74DE80FA-54CE-4C5C-BC50-31EB892464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84AD670-6777-4E87-9093-B8E2DDE6CE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5C683835-2029-49AE-93C4-C56D6AF9F5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052AB97D-B0E8-4814-BDB4-DC5FED3EF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BE7E81E8-F603-4DC2-8ED5-6529BDE0C9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BB90BE-ED14-440D-A653-E147D9AB3FD6}" type="slidenum">
              <a:rPr lang="de-CH" altLang="en-US" smtClean="0"/>
              <a:pPr/>
              <a:t>9</a:t>
            </a:fld>
            <a:endParaRPr lang="de-CH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2AB395-0461-44BB-A44C-D13C3F541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29F6B8-001C-4679-950B-BCA8FB685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8BFF0B-5564-4CF4-8C19-B33D6428C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CCE2C-BAE6-444D-A08A-E4CC8084DB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608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1C20B-285E-465E-9F9A-02261CD4D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651D8E-0747-4414-B28E-707223028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C2543-2B76-48D3-BC17-1AE29C2C9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08E86-49D6-4A8E-97D1-82363150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8341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DC8B8E-C09E-4ED9-B47B-EE73C97F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626C16-2AB4-4FFB-BDE6-B94EB231C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D1A6C-5885-48D1-A274-DB63D114B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D3263-890C-4A64-B465-FAAB3CF1D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9437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6CB6DC7-5330-423F-A5B5-9E46A5D2C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FF775BA-24BD-484F-BE9A-FE723F36C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8B031F1-E18E-4D49-A25E-AC784F562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7E644-1234-4592-9B16-9BAD41221E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2868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2CF2594-73AB-44CC-A058-C14EE7956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CE0017-7C67-4E3E-BBE2-1D8BC1D03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DFD537-B806-4D2B-B173-5C089F8C3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AC91-4C4A-41A6-AB29-7DFC568A8E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5615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3066E0-CC6B-4BB0-A298-3DA4871E06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FF2F87-3869-4D94-BDB3-99BE8CFB8D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8219C-0FF2-4F58-BE8C-037B2E396B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Rectangle 16">
            <a:extLst>
              <a:ext uri="{FF2B5EF4-FFF2-40B4-BE49-F238E27FC236}">
                <a16:creationId xmlns:a16="http://schemas.microsoft.com/office/drawing/2014/main" id="{E904016F-891A-4CD7-B497-094C843B6FC4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607BC-D49E-4348-AB02-A708AC769D98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283264"/>
      </p:ext>
    </p:extLst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985"/>
            <a:ext cx="7067128" cy="993775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lang="en-US" sz="2800" b="1" kern="1200" dirty="0">
                <a:solidFill>
                  <a:srgbClr val="F0000C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1" y="1484784"/>
            <a:ext cx="8144642" cy="4968552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0000C"/>
              </a:buClr>
              <a:buFont typeface="Wingdings" panose="05000000000000000000" pitchFamily="2" charset="2"/>
              <a:buChar char=""/>
              <a:defRPr sz="2400" b="0"/>
            </a:lvl1pPr>
            <a:lvl2pPr>
              <a:buClr>
                <a:srgbClr val="F0000C"/>
              </a:buClr>
              <a:defRPr sz="2800"/>
            </a:lvl2pPr>
            <a:lvl3pPr>
              <a:buClr>
                <a:srgbClr val="F0000C"/>
              </a:buCl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0967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B70003-CBCA-49EC-BCCD-AB94A0D68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7669AC-78B3-4611-BDBA-A8979859C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E050-32AA-4B27-ACBA-C56DEBCD7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B6F61-D5F0-433E-B0BD-970726088B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4856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0B392-753A-4C4D-8565-E6202BC8A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13E560-D9D6-465E-A01E-F174F94B0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BE0E31-2350-4E49-B4CB-1FD9F2FC1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2E825-0F2F-4A83-8EAA-4A0B47628C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4907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BF24D2-8363-4488-A23C-30076905F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354DE3-D6FB-4DA6-A1CD-159EB2D06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A1C78F-32A7-4D3F-9C2F-9C8B71397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9AC35-2B19-4886-8832-03C0B917F5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7242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8E7F5D0-DCFC-41F7-8C50-A218CDA5A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06E5E85-C989-4E67-98AD-06EF08F76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066DA4F-580E-4B0E-A4DF-D6C96CFEB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76D66-4FCF-4619-ABCE-3B44080CBF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7630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F80B945-3311-4DC5-9DB6-7CCC28F4D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7569B72-94ED-44F7-9F3F-8BFDDA7C4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E256229-6403-4BE2-B23C-84FB0211F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C254C-29A8-476F-B97D-CAC4002976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4654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70E2BCD-C3C2-416E-AF6E-BC003B244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2CC8D51-D703-4A1A-A836-59CF30C09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030D445-7EF1-4D46-ADBB-ED8BE044B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869B8-EA0C-4D31-AA38-DAFBFB9FB1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92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3E059EC-294B-4074-8EBE-F8D3B1EF4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57B0EF-C3A1-41D9-907B-F4FD63B38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46651F-7AA1-427C-ACDB-BA21B8ACA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99B0E-6101-4A79-93B4-4FF0785BE4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0096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1EABDE1-418D-4F86-9795-4C9DC761C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8D1A82C-90F3-4CB3-AF14-5610C9F47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0B75ED-3235-4459-B971-E7D2FCB9B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6805B-3724-47C7-B98C-3EBF674E1A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0485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1AACBE2-45A0-491D-8C68-85F79AACBD4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DB99704-C42D-4FCC-92C0-2F689D830A2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8D659-C372-45F4-BD93-A5428F7A54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050D8E-9839-4E56-B6CF-22A1A05A4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983E42-CCE2-44A1-AC4D-45279B52E4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95793DF-8FE8-4C65-A6C7-41E3E453AF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  <p:sldLayoutId id="2147484006" r:id="rId12"/>
    <p:sldLayoutId id="2147484007" r:id="rId13"/>
    <p:sldLayoutId id="2147484008" r:id="rId14"/>
    <p:sldLayoutId id="2147484009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medf.kg.ac.y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www.jaaos.org/content/15/7/380/F1.large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hyperlink" Target="http://www.jaaos.org/content/15/7/380/F2.large.jpg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82E22500-AF42-4A7F-B477-B7981D55C5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5400" y="304800"/>
            <a:ext cx="7848600" cy="2152650"/>
          </a:xfrm>
        </p:spPr>
        <p:txBody>
          <a:bodyPr/>
          <a:lstStyle/>
          <a:p>
            <a:pPr eaLnBrk="1" hangingPunct="1"/>
            <a:r>
              <a:rPr lang="sr-Cyrl-CS" altLang="en-US" sz="3200"/>
              <a:t>Универзитет</a:t>
            </a:r>
            <a:r>
              <a:rPr lang="en-US" altLang="en-US" sz="3200"/>
              <a:t> </a:t>
            </a:r>
            <a:r>
              <a:rPr lang="sr-Cyrl-CS" altLang="en-US" sz="3200"/>
              <a:t>у</a:t>
            </a:r>
            <a:r>
              <a:rPr lang="en-US" altLang="en-US" sz="3200"/>
              <a:t> </a:t>
            </a:r>
            <a:r>
              <a:rPr lang="sr-Cyrl-CS" altLang="en-US" sz="3200"/>
              <a:t>Крагујевцу</a:t>
            </a:r>
            <a:br>
              <a:rPr lang="en-US" altLang="en-US" sz="3200"/>
            </a:br>
            <a:r>
              <a:rPr lang="sr-Cyrl-CS" altLang="en-US" sz="3200"/>
              <a:t>Факултет</a:t>
            </a:r>
            <a:r>
              <a:rPr lang="en-US" altLang="en-US" sz="3200"/>
              <a:t> </a:t>
            </a:r>
            <a:r>
              <a:rPr lang="sr-Cyrl-CS" altLang="en-US" sz="3200"/>
              <a:t>медицинских</a:t>
            </a:r>
            <a:r>
              <a:rPr lang="en-US" altLang="en-US" sz="3200"/>
              <a:t> </a:t>
            </a:r>
            <a:r>
              <a:rPr lang="sr-Cyrl-CS" altLang="en-US" sz="3200"/>
              <a:t>наука</a:t>
            </a:r>
            <a:br>
              <a:rPr lang="en-US" altLang="en-US" sz="3200"/>
            </a:br>
            <a:r>
              <a:rPr lang="ru-RU" altLang="en-US" sz="3200"/>
              <a:t>Основне струковне студије  </a:t>
            </a:r>
            <a:br>
              <a:rPr lang="ru-RU" altLang="en-US" sz="3200"/>
            </a:br>
            <a:r>
              <a:rPr lang="ru-RU" altLang="en-US" sz="3200"/>
              <a:t>СТРУКОВНИ ФИЗИОТЕРАПЕУТ</a:t>
            </a:r>
            <a:endParaRPr lang="en-US" altLang="en-US" sz="32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7D0D51-6C3B-48BA-B367-3632EBBF5E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8610600" cy="31242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CS" sz="3600" dirty="0">
                <a:solidFill>
                  <a:schemeClr val="tx1"/>
                </a:solidFill>
              </a:rPr>
              <a:t>Осмо</a:t>
            </a:r>
            <a:r>
              <a:rPr lang="x-none" sz="3600" dirty="0">
                <a:solidFill>
                  <a:schemeClr val="tx1"/>
                </a:solidFill>
              </a:rPr>
              <a:t> </a:t>
            </a:r>
            <a:r>
              <a:rPr lang="sr-Cyrl-CS" sz="3600" dirty="0">
                <a:solidFill>
                  <a:schemeClr val="tx1"/>
                </a:solidFill>
              </a:rPr>
              <a:t>предавање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x-none" sz="3600" b="1" dirty="0"/>
              <a:t>РЕХАБИЛИТАЦИЈА БОЛЕСНИКА НАКОН ФРАКТУР</a:t>
            </a:r>
            <a:r>
              <a:rPr lang="sr-Latn-RS" sz="3600" b="1" dirty="0"/>
              <a:t>A</a:t>
            </a:r>
            <a:r>
              <a:rPr lang="x-none" sz="3600" b="1" dirty="0"/>
              <a:t> </a:t>
            </a:r>
            <a:endParaRPr lang="sr-Latn-RS" sz="3600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RS" sz="2800" dirty="0" err="1">
                <a:solidFill>
                  <a:schemeClr val="tx1"/>
                </a:solidFill>
              </a:rPr>
              <a:t>Доц</a:t>
            </a:r>
            <a:r>
              <a:rPr lang="sr-Cyrl-RS" sz="2800" dirty="0">
                <a:solidFill>
                  <a:schemeClr val="tx1"/>
                </a:solidFill>
              </a:rPr>
              <a:t>. Др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sr-Cyrl-CS" sz="2800" dirty="0">
                <a:solidFill>
                  <a:schemeClr val="tx1"/>
                </a:solidFill>
              </a:rPr>
              <a:t>Т.Луковић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5124" name="Picture 6" descr="mf">
            <a:hlinkClick r:id="rId2"/>
            <a:extLst>
              <a:ext uri="{FF2B5EF4-FFF2-40B4-BE49-F238E27FC236}">
                <a16:creationId xmlns:a16="http://schemas.microsoft.com/office/drawing/2014/main" id="{7D20C486-F188-4E55-A245-314EA87F4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03213"/>
            <a:ext cx="1441450" cy="198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7256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9">
            <a:extLst>
              <a:ext uri="{FF2B5EF4-FFF2-40B4-BE49-F238E27FC236}">
                <a16:creationId xmlns:a16="http://schemas.microsoft.com/office/drawing/2014/main" id="{8C9D4FBC-5350-4545-B24C-5191A15D0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5363" name="Picture 5">
            <a:extLst>
              <a:ext uri="{FF2B5EF4-FFF2-40B4-BE49-F238E27FC236}">
                <a16:creationId xmlns:a16="http://schemas.microsoft.com/office/drawing/2014/main" id="{1E6D2003-C534-4416-8D61-3FD29F28E17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4" t="30650" r="70293" b="18742"/>
          <a:stretch>
            <a:fillRect/>
          </a:stretch>
        </p:blipFill>
        <p:spPr>
          <a:xfrm>
            <a:off x="381000" y="381000"/>
            <a:ext cx="3852863" cy="5740400"/>
          </a:xfrm>
        </p:spPr>
      </p:pic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44607320-048B-4A42-8EA0-296B23F97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A19F5F99-F0BC-4B8E-AF89-A07C537D6A3D}" type="slidenum">
              <a:rPr lang="en-US" altLang="en-US" sz="1200" smtClean="0">
                <a:latin typeface="Arial Black" panose="020B0A040201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200">
              <a:latin typeface="Arial Black" panose="020B0A04020102020204" pitchFamily="34" charset="0"/>
            </a:endParaRPr>
          </a:p>
        </p:txBody>
      </p:sp>
      <p:sp>
        <p:nvSpPr>
          <p:cNvPr id="15365" name="Date Placeholder 4">
            <a:extLst>
              <a:ext uri="{FF2B5EF4-FFF2-40B4-BE49-F238E27FC236}">
                <a16:creationId xmlns:a16="http://schemas.microsoft.com/office/drawing/2014/main" id="{97FD6AB2-055E-48CD-A50B-D0FABF8F658B}"/>
              </a:ext>
            </a:extLst>
          </p:cNvPr>
          <p:cNvSpPr>
            <a:spLocks noGrp="1"/>
          </p:cNvSpPr>
          <p:nvPr>
            <p:ph type="dt" sz="quarter" idx="10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C798D7E3-B103-4E51-AD24-E3B7DDB7EE57}" type="datetime1">
              <a:rPr lang="en-US" altLang="en-US" sz="1200" smtClean="0">
                <a:latin typeface="Arial" panose="020B0604020202020204" pitchFamily="34" charset="0"/>
              </a:rPr>
              <a:pPr algn="r">
                <a:spcBef>
                  <a:spcPct val="0"/>
                </a:spcBef>
                <a:buFontTx/>
                <a:buNone/>
              </a:pPr>
              <a:t>9/30/2020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pic>
        <p:nvPicPr>
          <p:cNvPr id="16390" name="Picture 6">
            <a:extLst>
              <a:ext uri="{FF2B5EF4-FFF2-40B4-BE49-F238E27FC236}">
                <a16:creationId xmlns:a16="http://schemas.microsoft.com/office/drawing/2014/main" id="{BDA4DE4E-E0A3-4581-8724-ACEDF125A01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25" t="27673" r="51463" b="18742"/>
          <a:stretch>
            <a:fillRect/>
          </a:stretch>
        </p:blipFill>
        <p:spPr>
          <a:xfrm>
            <a:off x="5410200" y="381000"/>
            <a:ext cx="3276600" cy="5715000"/>
          </a:xfrm>
        </p:spPr>
      </p:pic>
    </p:spTree>
    <p:custDataLst>
      <p:tags r:id="rId1"/>
    </p:custDataLst>
  </p:cSld>
  <p:clrMapOvr>
    <a:masterClrMapping/>
  </p:clrMapOvr>
  <p:transition spd="slow" advTm="207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>
            <a:extLst>
              <a:ext uri="{FF2B5EF4-FFF2-40B4-BE49-F238E27FC236}">
                <a16:creationId xmlns:a16="http://schemas.microsoft.com/office/drawing/2014/main" id="{C1BD62EC-EE5E-4FF3-83D5-940213CF1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C4EDAA9B-F1CA-42EA-9B41-727B22CD2117}" type="slidenum">
              <a:rPr lang="en-US" altLang="en-US" sz="1200" smtClean="0">
                <a:latin typeface="Arial Black" panose="020B0A040201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200">
              <a:latin typeface="Arial Black" panose="020B0A04020102020204" pitchFamily="34" charset="0"/>
            </a:endParaRPr>
          </a:p>
        </p:txBody>
      </p:sp>
      <p:sp>
        <p:nvSpPr>
          <p:cNvPr id="16387" name="Date Placeholder 6">
            <a:extLst>
              <a:ext uri="{FF2B5EF4-FFF2-40B4-BE49-F238E27FC236}">
                <a16:creationId xmlns:a16="http://schemas.microsoft.com/office/drawing/2014/main" id="{03D3F885-2E98-46B9-A108-11ABB90AE3C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315CE33-8B1D-48AD-AAA0-82A5CD0FDD43}" type="datetime1">
              <a:rPr lang="en-US" altLang="en-US" sz="1200" smtClean="0">
                <a:latin typeface="Arial" panose="020B0604020202020204" pitchFamily="34" charset="0"/>
              </a:rPr>
              <a:pPr algn="r">
                <a:spcBef>
                  <a:spcPct val="0"/>
                </a:spcBef>
                <a:buFontTx/>
                <a:buNone/>
              </a:pPr>
              <a:t>9/30/2020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7">
            <a:extLst>
              <a:ext uri="{FF2B5EF4-FFF2-40B4-BE49-F238E27FC236}">
                <a16:creationId xmlns:a16="http://schemas.microsoft.com/office/drawing/2014/main" id="{9A212830-B91F-4328-B483-C529838DC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altLang="en-US" dirty="0"/>
              <a:t>Стрес прелом</a:t>
            </a:r>
            <a:endParaRPr lang="en-US" altLang="en-US" dirty="0"/>
          </a:p>
        </p:txBody>
      </p:sp>
      <p:pic>
        <p:nvPicPr>
          <p:cNvPr id="16389" name="Picture 6">
            <a:extLst>
              <a:ext uri="{FF2B5EF4-FFF2-40B4-BE49-F238E27FC236}">
                <a16:creationId xmlns:a16="http://schemas.microsoft.com/office/drawing/2014/main" id="{67E3A6F8-7775-449A-8F08-620B40DE84E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295400"/>
            <a:ext cx="4724400" cy="5257800"/>
          </a:xfrm>
        </p:spPr>
      </p:pic>
      <p:pic>
        <p:nvPicPr>
          <p:cNvPr id="17414" name="Picture 9">
            <a:extLst>
              <a:ext uri="{FF2B5EF4-FFF2-40B4-BE49-F238E27FC236}">
                <a16:creationId xmlns:a16="http://schemas.microsoft.com/office/drawing/2014/main" id="{E51AA358-F738-49D3-8B6F-0E625643E1C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6663" y="1295400"/>
            <a:ext cx="3868737" cy="5181600"/>
          </a:xfrm>
        </p:spPr>
      </p:pic>
    </p:spTree>
    <p:custDataLst>
      <p:tags r:id="rId1"/>
    </p:custDataLst>
  </p:cSld>
  <p:clrMapOvr>
    <a:masterClrMapping/>
  </p:clrMapOvr>
  <p:transition spd="slow" advTm="44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79D21144-83D5-4DBA-BDF9-4477983D6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7411" name="Slide Number Placeholder 4">
            <a:extLst>
              <a:ext uri="{FF2B5EF4-FFF2-40B4-BE49-F238E27FC236}">
                <a16:creationId xmlns:a16="http://schemas.microsoft.com/office/drawing/2014/main" id="{415E4C47-6E12-4605-85CF-5BDC3E8B7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08653A7E-E372-4503-921E-3FDCFC15F206}" type="slidenum">
              <a:rPr lang="en-US" altLang="en-US" sz="1200" smtClean="0">
                <a:latin typeface="Arial Black" panose="020B0A040201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200">
              <a:latin typeface="Arial Black" panose="020B0A04020102020204" pitchFamily="34" charset="0"/>
            </a:endParaRPr>
          </a:p>
        </p:txBody>
      </p:sp>
      <p:sp>
        <p:nvSpPr>
          <p:cNvPr id="17412" name="Date Placeholder 5">
            <a:extLst>
              <a:ext uri="{FF2B5EF4-FFF2-40B4-BE49-F238E27FC236}">
                <a16:creationId xmlns:a16="http://schemas.microsoft.com/office/drawing/2014/main" id="{FBF7CB23-322D-44CB-8913-3D6BC211B8F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CB5307C1-6A1F-4C6E-8216-AAA7BDBE6ABA}" type="datetime1">
              <a:rPr lang="en-US" altLang="en-US" sz="1200" smtClean="0">
                <a:latin typeface="Arial" panose="020B0604020202020204" pitchFamily="34" charset="0"/>
              </a:rPr>
              <a:pPr algn="r">
                <a:spcBef>
                  <a:spcPct val="0"/>
                </a:spcBef>
                <a:buFontTx/>
                <a:buNone/>
              </a:pPr>
              <a:t>9/30/2020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pic>
        <p:nvPicPr>
          <p:cNvPr id="17413" name="Picture 2">
            <a:extLst>
              <a:ext uri="{FF2B5EF4-FFF2-40B4-BE49-F238E27FC236}">
                <a16:creationId xmlns:a16="http://schemas.microsoft.com/office/drawing/2014/main" id="{4954EC2C-D375-4575-9016-D3A9186EF5C8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4" t="27673" r="73640" b="3859"/>
          <a:stretch>
            <a:fillRect/>
          </a:stretch>
        </p:blipFill>
        <p:spPr>
          <a:xfrm>
            <a:off x="685800" y="381000"/>
            <a:ext cx="3000375" cy="6172200"/>
          </a:xfrm>
        </p:spPr>
      </p:pic>
      <p:pic>
        <p:nvPicPr>
          <p:cNvPr id="18438" name="Picture 3">
            <a:extLst>
              <a:ext uri="{FF2B5EF4-FFF2-40B4-BE49-F238E27FC236}">
                <a16:creationId xmlns:a16="http://schemas.microsoft.com/office/drawing/2014/main" id="{53368A80-6308-4996-AADB-31890EB2F9A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8" t="24696" r="51463" b="6836"/>
          <a:stretch>
            <a:fillRect/>
          </a:stretch>
        </p:blipFill>
        <p:spPr>
          <a:xfrm>
            <a:off x="5046663" y="581025"/>
            <a:ext cx="2911475" cy="5795963"/>
          </a:xfrm>
        </p:spPr>
      </p:pic>
    </p:spTree>
    <p:custDataLst>
      <p:tags r:id="rId1"/>
    </p:custDataLst>
  </p:cSld>
  <p:clrMapOvr>
    <a:masterClrMapping/>
  </p:clrMapOvr>
  <p:transition spd="slow" advTm="20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>
            <a:extLst>
              <a:ext uri="{FF2B5EF4-FFF2-40B4-BE49-F238E27FC236}">
                <a16:creationId xmlns:a16="http://schemas.microsoft.com/office/drawing/2014/main" id="{EA9E1664-1AC5-41A7-86A9-49E101D9D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237F8CF1-18E9-4F85-9367-60E351323470}" type="slidenum">
              <a:rPr lang="en-US" altLang="en-US" sz="1200" smtClean="0">
                <a:latin typeface="Arial Black" panose="020B0A040201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200">
              <a:latin typeface="Arial Black" panose="020B0A04020102020204" pitchFamily="34" charset="0"/>
            </a:endParaRPr>
          </a:p>
        </p:txBody>
      </p:sp>
      <p:sp>
        <p:nvSpPr>
          <p:cNvPr id="18435" name="Date Placeholder 6">
            <a:extLst>
              <a:ext uri="{FF2B5EF4-FFF2-40B4-BE49-F238E27FC236}">
                <a16:creationId xmlns:a16="http://schemas.microsoft.com/office/drawing/2014/main" id="{547345F7-38BA-4621-8E3F-15C28862166B}"/>
              </a:ext>
            </a:extLst>
          </p:cNvPr>
          <p:cNvSpPr>
            <a:spLocks noGrp="1"/>
          </p:cNvSpPr>
          <p:nvPr>
            <p:ph type="dt" sz="quarter" idx="10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EE54E187-FE40-44E5-9108-003C9DE5C042}" type="datetime1">
              <a:rPr lang="en-US" altLang="en-US" sz="1200" smtClean="0">
                <a:latin typeface="Arial" panose="020B0604020202020204" pitchFamily="34" charset="0"/>
              </a:rPr>
              <a:pPr algn="r">
                <a:spcBef>
                  <a:spcPct val="0"/>
                </a:spcBef>
                <a:buFontTx/>
                <a:buNone/>
              </a:pPr>
              <a:t>9/30/2020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4">
            <a:extLst>
              <a:ext uri="{FF2B5EF4-FFF2-40B4-BE49-F238E27FC236}">
                <a16:creationId xmlns:a16="http://schemas.microsoft.com/office/drawing/2014/main" id="{6D08A678-A7D3-4C69-AE9E-157ED9558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altLang="en-US" dirty="0"/>
              <a:t>Стрес прелом</a:t>
            </a:r>
            <a:endParaRPr lang="en-US" altLang="en-US" dirty="0"/>
          </a:p>
        </p:txBody>
      </p:sp>
      <p:pic>
        <p:nvPicPr>
          <p:cNvPr id="18437" name="Picture 7">
            <a:extLst>
              <a:ext uri="{FF2B5EF4-FFF2-40B4-BE49-F238E27FC236}">
                <a16:creationId xmlns:a16="http://schemas.microsoft.com/office/drawing/2014/main" id="{8B60965A-0E5A-4A2F-A7E8-57F95B670A84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1200" y="1828800"/>
            <a:ext cx="7624763" cy="4510088"/>
          </a:xfrm>
        </p:spPr>
      </p:pic>
    </p:spTree>
  </p:cSld>
  <p:clrMapOvr>
    <a:masterClrMapping/>
  </p:clrMapOvr>
  <p:transition spd="slow" advTm="1263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9">
            <a:extLst>
              <a:ext uri="{FF2B5EF4-FFF2-40B4-BE49-F238E27FC236}">
                <a16:creationId xmlns:a16="http://schemas.microsoft.com/office/drawing/2014/main" id="{1B740715-FB06-4E27-B126-0AF3C4618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9459" name="Content Placeholder 8" descr="5912137.jpg">
            <a:extLst>
              <a:ext uri="{FF2B5EF4-FFF2-40B4-BE49-F238E27FC236}">
                <a16:creationId xmlns:a16="http://schemas.microsoft.com/office/drawing/2014/main" id="{55859541-7485-43B3-87EC-D7154932B3A8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938" y="914400"/>
            <a:ext cx="3700462" cy="5105400"/>
          </a:xfrm>
        </p:spPr>
      </p:pic>
      <p:pic>
        <p:nvPicPr>
          <p:cNvPr id="19460" name="Content Placeholder 11" descr="5912136.jpg">
            <a:extLst>
              <a:ext uri="{FF2B5EF4-FFF2-40B4-BE49-F238E27FC236}">
                <a16:creationId xmlns:a16="http://schemas.microsoft.com/office/drawing/2014/main" id="{EE416615-0C61-47E6-A175-ED1F5DDCA20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838200"/>
            <a:ext cx="4191000" cy="5181600"/>
          </a:xfrm>
        </p:spPr>
      </p:pic>
      <p:sp>
        <p:nvSpPr>
          <p:cNvPr id="19461" name="Slide Number Placeholder 4">
            <a:extLst>
              <a:ext uri="{FF2B5EF4-FFF2-40B4-BE49-F238E27FC236}">
                <a16:creationId xmlns:a16="http://schemas.microsoft.com/office/drawing/2014/main" id="{9C9DB5C5-AF60-4F02-BE2A-3CE1CDEBC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F322B39D-84A9-49E9-84E7-6808FF854A78}" type="slidenum">
              <a:rPr lang="en-US" altLang="en-US" sz="1200" smtClean="0">
                <a:latin typeface="Arial Black" panose="020B0A040201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200">
              <a:latin typeface="Arial Black" panose="020B0A04020102020204" pitchFamily="34" charset="0"/>
            </a:endParaRPr>
          </a:p>
        </p:txBody>
      </p:sp>
      <p:sp>
        <p:nvSpPr>
          <p:cNvPr id="19462" name="Date Placeholder 5">
            <a:extLst>
              <a:ext uri="{FF2B5EF4-FFF2-40B4-BE49-F238E27FC236}">
                <a16:creationId xmlns:a16="http://schemas.microsoft.com/office/drawing/2014/main" id="{71BD943C-3AD3-4C59-8EB5-AAFCFED46DF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7F20CF36-6DCE-4872-A794-07A21F45C35B}" type="datetime1">
              <a:rPr lang="en-US" altLang="en-US" sz="1200" smtClean="0">
                <a:latin typeface="Arial" panose="020B0604020202020204" pitchFamily="34" charset="0"/>
              </a:rPr>
              <a:pPr algn="r">
                <a:spcBef>
                  <a:spcPct val="0"/>
                </a:spcBef>
                <a:buFontTx/>
                <a:buNone/>
              </a:pPr>
              <a:t>9/30/2020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122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6">
            <a:extLst>
              <a:ext uri="{FF2B5EF4-FFF2-40B4-BE49-F238E27FC236}">
                <a16:creationId xmlns:a16="http://schemas.microsoft.com/office/drawing/2014/main" id="{C726DE89-0A50-497A-8D1B-408BE6DD5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09600"/>
          </a:xfrm>
        </p:spPr>
        <p:txBody>
          <a:bodyPr/>
          <a:lstStyle/>
          <a:p>
            <a:r>
              <a:rPr lang="sr-Cyrl-RS" altLang="en-US" dirty="0"/>
              <a:t>Патолошки прелом</a:t>
            </a:r>
            <a:endParaRPr lang="en-US" altLang="en-US" dirty="0"/>
          </a:p>
        </p:txBody>
      </p:sp>
      <p:sp>
        <p:nvSpPr>
          <p:cNvPr id="20483" name="Slide Number Placeholder 4">
            <a:extLst>
              <a:ext uri="{FF2B5EF4-FFF2-40B4-BE49-F238E27FC236}">
                <a16:creationId xmlns:a16="http://schemas.microsoft.com/office/drawing/2014/main" id="{B2DDFCC7-350A-4B81-A74F-0022E95BA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A0180C48-88E9-499E-B7BE-3B0C099EEBE8}" type="slidenum">
              <a:rPr lang="en-US" altLang="en-US" sz="1200" smtClean="0">
                <a:latin typeface="Arial Black" panose="020B0A040201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200">
              <a:latin typeface="Arial Black" panose="020B0A04020102020204" pitchFamily="34" charset="0"/>
            </a:endParaRPr>
          </a:p>
        </p:txBody>
      </p:sp>
      <p:sp>
        <p:nvSpPr>
          <p:cNvPr id="20484" name="Date Placeholder 5">
            <a:extLst>
              <a:ext uri="{FF2B5EF4-FFF2-40B4-BE49-F238E27FC236}">
                <a16:creationId xmlns:a16="http://schemas.microsoft.com/office/drawing/2014/main" id="{E788A04B-C8A8-46CD-B043-40A70B8C697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BB88260-6399-4957-9379-0231D44A71C1}" type="datetime1">
              <a:rPr lang="en-US" altLang="en-US" sz="1200" smtClean="0">
                <a:latin typeface="Arial" panose="020B0604020202020204" pitchFamily="34" charset="0"/>
              </a:rPr>
              <a:pPr algn="r">
                <a:spcBef>
                  <a:spcPct val="0"/>
                </a:spcBef>
                <a:buFontTx/>
                <a:buNone/>
              </a:pPr>
              <a:t>9/30/2020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pic>
        <p:nvPicPr>
          <p:cNvPr id="20485" name="Picture 2">
            <a:extLst>
              <a:ext uri="{FF2B5EF4-FFF2-40B4-BE49-F238E27FC236}">
                <a16:creationId xmlns:a16="http://schemas.microsoft.com/office/drawing/2014/main" id="{A46DA9F7-DA5E-4FDA-8061-C787B2F113E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80" t="19609" r="19133" b="29411"/>
          <a:stretch>
            <a:fillRect/>
          </a:stretch>
        </p:blipFill>
        <p:spPr>
          <a:xfrm>
            <a:off x="1389063" y="1524000"/>
            <a:ext cx="6096000" cy="4953000"/>
          </a:xfrm>
        </p:spPr>
      </p:pic>
    </p:spTree>
  </p:cSld>
  <p:clrMapOvr>
    <a:masterClrMapping/>
  </p:clrMapOvr>
  <p:transition spd="slow" advTm="25074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DF73F607-2B5A-4599-84C8-5CF0932B5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u="sng"/>
              <a:t>Клиничка слика прелома</a:t>
            </a:r>
            <a:r>
              <a:rPr lang="sr-Cyrl-RS" altLang="en-US"/>
              <a:t>:</a:t>
            </a:r>
            <a:br>
              <a:rPr lang="sr-Cyrl-RS" altLang="en-US"/>
            </a:b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8750E-FBC9-4BB5-909F-B07C171E9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sr-Cyrl-RS" dirty="0"/>
              <a:t>Бол,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sr-Cyrl-RS" dirty="0"/>
              <a:t>осетљивост,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sr-Cyrl-RS" dirty="0"/>
              <a:t>губитак функције,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sr-Cyrl-RS" dirty="0"/>
              <a:t> крепитације,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sr-Cyrl-RS" dirty="0"/>
              <a:t>деформитет(скраћење,ангулација,оток),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sr-Cyrl-RS" dirty="0"/>
              <a:t>став(клавикула) </a:t>
            </a:r>
            <a:endParaRPr lang="en-US" dirty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spd="slow" advTm="3730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B1C674E7-09B2-489D-97E8-E79C21E58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CS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Calibri" panose="020F0502020204030204" pitchFamily="34" charset="0"/>
              </a:rPr>
              <a:t>Клинички проблеми болесника са коштаним преломима</a:t>
            </a:r>
            <a:endParaRPr lang="en-US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Calibri" panose="020F0502020204030204" pitchFamily="34" charset="0"/>
            </a:endParaRPr>
          </a:p>
        </p:txBody>
      </p:sp>
      <p:sp>
        <p:nvSpPr>
          <p:cNvPr id="22531" name="Content Placeholder 2" descr="Rectangle: Click to edit Master text styles&#10;Second level&#10;Third level&#10;Fourth level&#10;Fifth level">
            <a:extLst>
              <a:ext uri="{FF2B5EF4-FFF2-40B4-BE49-F238E27FC236}">
                <a16:creationId xmlns:a16="http://schemas.microsoft.com/office/drawing/2014/main" id="{8C0ADA35-FBC4-42E7-B09A-59E25719B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CS" altLang="en-US">
                <a:cs typeface="Times New Roman" panose="02020603050405020304" pitchFamily="18" charset="0"/>
              </a:rPr>
              <a:t>Бол</a:t>
            </a:r>
          </a:p>
          <a:p>
            <a:pPr eaLnBrk="1" hangingPunct="1"/>
            <a:r>
              <a:rPr lang="sr-Cyrl-CS" altLang="en-US">
                <a:cs typeface="Times New Roman" panose="02020603050405020304" pitchFamily="18" charset="0"/>
              </a:rPr>
              <a:t>Оток</a:t>
            </a:r>
          </a:p>
          <a:p>
            <a:pPr eaLnBrk="1" hangingPunct="1"/>
            <a:r>
              <a:rPr lang="sr-Cyrl-CS" altLang="en-US">
                <a:cs typeface="Times New Roman" panose="02020603050405020304" pitchFamily="18" charset="0"/>
              </a:rPr>
              <a:t>Хематом</a:t>
            </a:r>
          </a:p>
          <a:p>
            <a:pPr eaLnBrk="1" hangingPunct="1"/>
            <a:r>
              <a:rPr lang="sr-Cyrl-CS" altLang="en-US">
                <a:cs typeface="Times New Roman" panose="02020603050405020304" pitchFamily="18" charset="0"/>
              </a:rPr>
              <a:t>Контрактура</a:t>
            </a:r>
          </a:p>
          <a:p>
            <a:pPr eaLnBrk="1" hangingPunct="1"/>
            <a:r>
              <a:rPr lang="sr-Cyrl-CS" altLang="en-US">
                <a:cs typeface="Times New Roman" panose="02020603050405020304" pitchFamily="18" charset="0"/>
              </a:rPr>
              <a:t>Спазам мишића</a:t>
            </a:r>
            <a:endParaRPr lang="sr-Latn-CS" altLang="en-US"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>
                <a:cs typeface="Times New Roman" panose="02020603050405020304" pitchFamily="18" charset="0"/>
              </a:rPr>
              <a:t>Оштећење нерава,тетива..</a:t>
            </a:r>
          </a:p>
          <a:p>
            <a:pPr eaLnBrk="1" hangingPunct="1"/>
            <a:r>
              <a:rPr lang="sr-Cyrl-CS" altLang="en-US">
                <a:cs typeface="Times New Roman" panose="02020603050405020304" pitchFamily="18" charset="0"/>
              </a:rPr>
              <a:t>Функција</a:t>
            </a:r>
          </a:p>
          <a:p>
            <a:pPr eaLnBrk="1" hangingPunct="1"/>
            <a:r>
              <a:rPr lang="sr-Cyrl-CS" altLang="en-US">
                <a:cs typeface="Times New Roman" panose="02020603050405020304" pitchFamily="18" charset="0"/>
              </a:rPr>
              <a:t>Локомоција </a:t>
            </a:r>
          </a:p>
          <a:p>
            <a:pPr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30219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79F9AACD-1757-4B9D-9559-FFD81C16D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5" y="301625"/>
            <a:ext cx="8153400" cy="1173163"/>
          </a:xfrm>
        </p:spPr>
        <p:txBody>
          <a:bodyPr anchor="b"/>
          <a:lstStyle/>
          <a:p>
            <a:pPr eaLnBrk="0" hangingPunct="0">
              <a:defRPr/>
            </a:pPr>
            <a:r>
              <a:rPr altLang="en-US" sz="3600">
                <a:solidFill>
                  <a:schemeClr val="tx2"/>
                </a:solidFill>
                <a:latin typeface="Calibri" panose="020F0502020204030204" pitchFamily="34" charset="0"/>
              </a:rPr>
              <a:t>ФИЗИКАЛНА ТЕРАПИЈА</a:t>
            </a:r>
          </a:p>
        </p:txBody>
      </p:sp>
      <p:sp>
        <p:nvSpPr>
          <p:cNvPr id="23555" name="Content Placeholder 1" descr="Rectangle: Click to edit Master text styles&#10;Second level&#10;Third level&#10;Fourth level&#10;Fifth level">
            <a:extLst>
              <a:ext uri="{FF2B5EF4-FFF2-40B4-BE49-F238E27FC236}">
                <a16:creationId xmlns:a16="http://schemas.microsoft.com/office/drawing/2014/main" id="{993BB6F2-D758-4A0E-BBD7-CE665B22F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0563" y="1557338"/>
            <a:ext cx="4175125" cy="5184775"/>
          </a:xfrm>
        </p:spPr>
        <p:txBody>
          <a:bodyPr anchor="ctr"/>
          <a:lstStyle/>
          <a:p>
            <a:pPr marL="457200" indent="-457200" eaLnBrk="1" hangingPunct="1"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/>
              <a:t>Анодна галванизација</a:t>
            </a:r>
          </a:p>
          <a:p>
            <a:pPr marL="457200" indent="-457200" eaLnBrk="1" hangingPunct="1"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/>
              <a:t>EF KJ, Тhyomucasae</a:t>
            </a:r>
          </a:p>
          <a:p>
            <a:pPr marL="457200" indent="-457200" eaLnBrk="1" hangingPunct="1"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/>
              <a:t>ES (SP облик)</a:t>
            </a:r>
          </a:p>
          <a:p>
            <a:pPr marL="457200" indent="-457200" eaLnBrk="1" hangingPunct="1"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/>
              <a:t>DDS</a:t>
            </a:r>
          </a:p>
          <a:p>
            <a:pPr marL="457200" indent="-457200" eaLnBrk="1" hangingPunct="1"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/>
              <a:t>IFS</a:t>
            </a:r>
          </a:p>
          <a:p>
            <a:pPr marL="457200" indent="-457200" eaLnBrk="1" hangingPunct="1"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/>
              <a:t>IMP</a:t>
            </a:r>
          </a:p>
          <a:p>
            <a:pPr marL="457200" indent="-457200" eaLnBrk="1" hangingPunct="1"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sr-Cyrl-CS" altLang="en-US"/>
              <a:t>Криотерапија</a:t>
            </a:r>
            <a:endParaRPr lang="en-US" altLang="en-US"/>
          </a:p>
          <a:p>
            <a:pPr marL="457200" indent="-457200" eaLnBrk="1" hangingPunct="1"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/>
              <a:t>Ручна масажа (</a:t>
            </a:r>
            <a:r>
              <a:rPr lang="sr-Cyrl-CS" altLang="en-US"/>
              <a:t>МЛД..</a:t>
            </a:r>
            <a:r>
              <a:rPr lang="en-US" altLang="en-US"/>
              <a:t>) </a:t>
            </a:r>
          </a:p>
          <a:p>
            <a:pPr marL="457200" indent="-457200" eaLnBrk="1" hangingPunct="1"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/>
              <a:t>KTH</a:t>
            </a:r>
            <a:r>
              <a:rPr lang="sr-Cyrl-CS" altLang="en-US"/>
              <a:t>...</a:t>
            </a:r>
            <a:endParaRPr lang="en-US" altLang="en-US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1F1F557-44DF-4BB9-9B0B-3A4A4697719F}"/>
              </a:ext>
            </a:extLst>
          </p:cNvPr>
          <p:cNvSpPr txBox="1">
            <a:spLocks/>
          </p:cNvSpPr>
          <p:nvPr/>
        </p:nvSpPr>
        <p:spPr>
          <a:xfrm>
            <a:off x="323850" y="1557338"/>
            <a:ext cx="3527425" cy="5184775"/>
          </a:xfrm>
          <a:prstGeom prst="rect">
            <a:avLst/>
          </a:prstGeom>
          <a:ln>
            <a:noFill/>
            <a:prstDash val="solid"/>
          </a:ln>
        </p:spPr>
        <p:txBody>
          <a:bodyPr anchor="ctr">
            <a:norm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 algn="r" fontAlgn="auto">
              <a:buFont typeface="Wingdings" pitchFamily="2" charset="2"/>
              <a:buNone/>
              <a:defRPr/>
            </a:pPr>
            <a:r>
              <a:rPr lang="x-none" dirty="0">
                <a:effectLst/>
              </a:rPr>
              <a:t>  </a:t>
            </a:r>
            <a:r>
              <a:rPr lang="en-US" b="1" dirty="0" err="1">
                <a:effectLst/>
                <a:latin typeface="+mn-lt"/>
              </a:rPr>
              <a:t>Едем</a:t>
            </a:r>
            <a:endParaRPr lang="en-US" b="1" dirty="0">
              <a:effectLst/>
              <a:latin typeface="+mn-lt"/>
            </a:endParaRPr>
          </a:p>
        </p:txBody>
      </p:sp>
    </p:spTree>
  </p:cSld>
  <p:clrMapOvr>
    <a:masterClrMapping/>
  </p:clrMapOvr>
  <p:transition spd="slow" advTm="1977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4B82992E-CA2F-4E59-87D3-E9FCC64A2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1625"/>
            <a:ext cx="6915150" cy="1096963"/>
          </a:xfrm>
        </p:spPr>
        <p:txBody>
          <a:bodyPr anchor="b"/>
          <a:lstStyle/>
          <a:p>
            <a:pPr eaLnBrk="0" hangingPunct="0">
              <a:defRPr/>
            </a:pPr>
            <a:r>
              <a:rPr altLang="en-US" sz="3600">
                <a:solidFill>
                  <a:schemeClr val="tx2"/>
                </a:solidFill>
                <a:latin typeface="Calibri" panose="020F0502020204030204" pitchFamily="34" charset="0"/>
              </a:rPr>
              <a:t>ФИЗИКАЛНА ТЕРАПИЈА</a:t>
            </a:r>
          </a:p>
        </p:txBody>
      </p:sp>
      <p:sp>
        <p:nvSpPr>
          <p:cNvPr id="24579" name="Content Placeholder 1" descr="Rectangle: Click to edit Master text styles&#10;Second level&#10;Third level&#10;Fourth level&#10;Fifth level">
            <a:extLst>
              <a:ext uri="{FF2B5EF4-FFF2-40B4-BE49-F238E27FC236}">
                <a16:creationId xmlns:a16="http://schemas.microsoft.com/office/drawing/2014/main" id="{4991BD90-E296-424D-8F56-68F84A0F2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0563" y="1557338"/>
            <a:ext cx="4175125" cy="5184775"/>
          </a:xfrm>
        </p:spPr>
        <p:txBody>
          <a:bodyPr anchor="ctr"/>
          <a:lstStyle/>
          <a:p>
            <a:pPr marL="457200" indent="-457200" eaLnBrk="1" hangingPunct="1">
              <a:spcBef>
                <a:spcPts val="24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sr-Cyrl-CS" altLang="en-US"/>
              <a:t>а</a:t>
            </a:r>
            <a:r>
              <a:rPr lang="en-US" altLang="en-US"/>
              <a:t>нодна галванизација</a:t>
            </a:r>
          </a:p>
          <a:p>
            <a:pPr marL="457200" indent="-457200" eaLnBrk="1" hangingPunct="1">
              <a:spcBef>
                <a:spcPts val="24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/>
              <a:t>EF </a:t>
            </a:r>
            <a:r>
              <a:rPr lang="sr-Cyrl-CS" altLang="en-US"/>
              <a:t>КЈ</a:t>
            </a:r>
            <a:endParaRPr lang="en-US" altLang="en-US"/>
          </a:p>
          <a:p>
            <a:pPr marL="457200" indent="-457200" eaLnBrk="1" hangingPunct="1">
              <a:spcBef>
                <a:spcPts val="24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sr-Cyrl-CS" altLang="en-US"/>
              <a:t>УЗ</a:t>
            </a:r>
            <a:endParaRPr lang="en-US" altLang="en-US"/>
          </a:p>
          <a:p>
            <a:pPr marL="457200" indent="-457200" eaLnBrk="1" hangingPunct="1">
              <a:spcBef>
                <a:spcPts val="24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sr-Cyrl-CS" altLang="en-US"/>
              <a:t>термотерапија</a:t>
            </a:r>
            <a:endParaRPr lang="en-US" altLang="en-US"/>
          </a:p>
          <a:p>
            <a:pPr marL="457200" indent="-457200" eaLnBrk="1" hangingPunct="1">
              <a:spcBef>
                <a:spcPts val="24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sr-Cyrl-CS" altLang="en-US"/>
              <a:t>масажа</a:t>
            </a:r>
            <a:endParaRPr lang="en-US" altLang="en-US"/>
          </a:p>
          <a:p>
            <a:pPr marL="457200" indent="-457200" eaLnBrk="1" hangingPunct="1">
              <a:spcBef>
                <a:spcPts val="24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sr-Cyrl-CS" altLang="en-US"/>
              <a:t>Кинезитерапија</a:t>
            </a:r>
            <a:endParaRPr lang="en-US" altLang="en-US"/>
          </a:p>
        </p:txBody>
      </p:sp>
      <p:sp>
        <p:nvSpPr>
          <p:cNvPr id="24580" name="Content Placeholder 1">
            <a:extLst>
              <a:ext uri="{FF2B5EF4-FFF2-40B4-BE49-F238E27FC236}">
                <a16:creationId xmlns:a16="http://schemas.microsoft.com/office/drawing/2014/main" id="{AC22F77A-D9B1-4109-890A-99AACCCA19B5}"/>
              </a:ext>
            </a:extLst>
          </p:cNvPr>
          <p:cNvSpPr txBox="1">
            <a:spLocks/>
          </p:cNvSpPr>
          <p:nvPr/>
        </p:nvSpPr>
        <p:spPr bwMode="auto">
          <a:xfrm>
            <a:off x="323850" y="1557338"/>
            <a:ext cx="360045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1746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buSzPct val="60000"/>
              <a:buFont typeface="Wingdings" panose="05000000000000000000" pitchFamily="2" charset="2"/>
              <a:buNone/>
            </a:pPr>
            <a:r>
              <a:rPr lang="sr-Cyrl-CS" altLang="en-US" sz="2200" b="1">
                <a:latin typeface="Arial" panose="020B0604020202020204" pitchFamily="34" charset="0"/>
                <a:cs typeface="Arial" panose="020B0604020202020204" pitchFamily="34" charset="0"/>
              </a:rPr>
              <a:t>Контрактура</a:t>
            </a:r>
            <a:endParaRPr lang="en-US" altLang="en-US" sz="2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Tm="15219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8CB6A05E-E18D-4237-85B3-7B277376B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u="sng"/>
              <a:t>Коштани</a:t>
            </a:r>
            <a:r>
              <a:rPr lang="sr-Latn-CS" altLang="en-US" b="1" u="sng"/>
              <a:t> </a:t>
            </a:r>
            <a:r>
              <a:rPr lang="en-US" altLang="en-US" b="1" u="sng"/>
              <a:t>систем</a:t>
            </a:r>
            <a:r>
              <a:rPr lang="en-US" altLang="en-US"/>
              <a:t> 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560A988-8174-4A85-88AC-1F8AD64DE0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7400" y="2209800"/>
            <a:ext cx="6629400" cy="3916363"/>
          </a:xfrm>
        </p:spPr>
        <p:txBody>
          <a:bodyPr/>
          <a:lstStyle/>
          <a:p>
            <a:pPr marL="609600" indent="-609600" eaLnBrk="1" hangingPunct="1">
              <a:buFont typeface="Wingdings" panose="05000000000000000000" pitchFamily="2" charset="2"/>
              <a:buAutoNum type="arabicPeriod"/>
            </a:pPr>
            <a:r>
              <a:rPr lang="en-US" altLang="en-US"/>
              <a:t>Метаболизам </a:t>
            </a:r>
            <a:r>
              <a:rPr lang="sr-Latn-CS" altLang="en-US"/>
              <a:t> </a:t>
            </a:r>
            <a:r>
              <a:rPr lang="en-US" altLang="en-US"/>
              <a:t>минерала</a:t>
            </a:r>
            <a:r>
              <a:rPr lang="sr-Latn-CS" altLang="en-US"/>
              <a:t> </a:t>
            </a:r>
            <a:r>
              <a:rPr lang="en-US" altLang="en-US"/>
              <a:t>и</a:t>
            </a:r>
            <a:r>
              <a:rPr lang="sr-Latn-CS" altLang="en-US"/>
              <a:t> </a:t>
            </a:r>
            <a:r>
              <a:rPr lang="en-US" altLang="en-US"/>
              <a:t>соли</a:t>
            </a:r>
            <a:endParaRPr lang="sr-Latn-CS" altLang="en-US"/>
          </a:p>
          <a:p>
            <a:pPr marL="609600" indent="-609600" eaLnBrk="1" hangingPunct="1">
              <a:buFont typeface="Wingdings" panose="05000000000000000000" pitchFamily="2" charset="2"/>
              <a:buAutoNum type="arabicPeriod"/>
            </a:pPr>
            <a:r>
              <a:rPr lang="en-US" altLang="en-US"/>
              <a:t>Хематопоеза</a:t>
            </a:r>
            <a:endParaRPr lang="sr-Latn-CS" altLang="en-US"/>
          </a:p>
          <a:p>
            <a:pPr marL="609600" indent="-609600" eaLnBrk="1" hangingPunct="1">
              <a:buFont typeface="Wingdings" panose="05000000000000000000" pitchFamily="2" charset="2"/>
              <a:buAutoNum type="arabicPeriod"/>
            </a:pPr>
            <a:r>
              <a:rPr lang="en-US" altLang="en-US"/>
              <a:t>Заштита</a:t>
            </a:r>
            <a:r>
              <a:rPr lang="sr-Latn-CS" altLang="en-US"/>
              <a:t> </a:t>
            </a:r>
            <a:r>
              <a:rPr lang="en-US" altLang="en-US"/>
              <a:t>висцералних</a:t>
            </a:r>
            <a:r>
              <a:rPr lang="sr-Latn-CS" altLang="en-US"/>
              <a:t> </a:t>
            </a:r>
            <a:r>
              <a:rPr lang="en-US" altLang="en-US"/>
              <a:t>органа</a:t>
            </a:r>
            <a:endParaRPr lang="sr-Latn-CS" altLang="en-US"/>
          </a:p>
          <a:p>
            <a:pPr marL="609600" indent="-609600" eaLnBrk="1" hangingPunct="1">
              <a:buFont typeface="Wingdings" panose="05000000000000000000" pitchFamily="2" charset="2"/>
              <a:buAutoNum type="arabicPeriod"/>
            </a:pPr>
            <a:r>
              <a:rPr lang="en-US" altLang="en-US"/>
              <a:t>Локомоторни</a:t>
            </a:r>
            <a:r>
              <a:rPr lang="sr-Latn-CS" altLang="en-US"/>
              <a:t> </a:t>
            </a:r>
            <a:r>
              <a:rPr lang="en-US" altLang="en-US"/>
              <a:t>органи</a:t>
            </a:r>
            <a:endParaRPr lang="sr-Latn-CS" altLang="en-US"/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  <p:transition spd="slow" advTm="15149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9B2D0CF1-2FEB-4440-A9A6-AEF74CBA2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1625"/>
            <a:ext cx="6915150" cy="1096963"/>
          </a:xfrm>
        </p:spPr>
        <p:txBody>
          <a:bodyPr anchor="b"/>
          <a:lstStyle/>
          <a:p>
            <a:pPr eaLnBrk="0" hangingPunct="0">
              <a:defRPr/>
            </a:pPr>
            <a:r>
              <a:rPr altLang="en-US" sz="3600">
                <a:solidFill>
                  <a:schemeClr val="tx2"/>
                </a:solidFill>
                <a:latin typeface="Calibri" panose="020F0502020204030204" pitchFamily="34" charset="0"/>
              </a:rPr>
              <a:t>ФИЗИКАЛНА ТЕРАПИЈА</a:t>
            </a:r>
          </a:p>
        </p:txBody>
      </p:sp>
      <p:sp>
        <p:nvSpPr>
          <p:cNvPr id="25603" name="Content Placeholder 1" descr="Rectangle: Click to edit Master text styles&#10;Second level&#10;Third level&#10;Fourth level&#10;Fifth level">
            <a:extLst>
              <a:ext uri="{FF2B5EF4-FFF2-40B4-BE49-F238E27FC236}">
                <a16:creationId xmlns:a16="http://schemas.microsoft.com/office/drawing/2014/main" id="{A8F5F44B-DCB2-43C7-8701-83C267CD8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0563" y="1557338"/>
            <a:ext cx="4175125" cy="5184775"/>
          </a:xfrm>
        </p:spPr>
        <p:txBody>
          <a:bodyPr anchor="ctr"/>
          <a:lstStyle/>
          <a:p>
            <a:pPr marL="457200" indent="-457200" eaLnBrk="1" hangingPunct="1">
              <a:spcBef>
                <a:spcPts val="24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sr-Cyrl-CS" altLang="en-US"/>
              <a:t>магнетотерапија</a:t>
            </a:r>
            <a:endParaRPr lang="en-US" altLang="en-US"/>
          </a:p>
          <a:p>
            <a:pPr marL="457200" indent="-457200" eaLnBrk="1" hangingPunct="1">
              <a:spcBef>
                <a:spcPts val="24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sr-Cyrl-RS" altLang="en-US"/>
              <a:t>ИФС</a:t>
            </a:r>
            <a:endParaRPr lang="en-US" altLang="en-US"/>
          </a:p>
          <a:p>
            <a:pPr marL="457200" indent="-457200" eaLnBrk="1" hangingPunct="1">
              <a:spcBef>
                <a:spcPts val="24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sr-Cyrl-CS" altLang="en-US"/>
              <a:t>УЗ мале дозе</a:t>
            </a:r>
            <a:endParaRPr lang="en-US" altLang="en-US"/>
          </a:p>
          <a:p>
            <a:pPr marL="457200" indent="-457200" eaLnBrk="1" hangingPunct="1">
              <a:spcBef>
                <a:spcPts val="24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sr-Cyrl-CS" altLang="en-US"/>
              <a:t>УВ зраци</a:t>
            </a:r>
            <a:endParaRPr lang="en-US" altLang="en-US"/>
          </a:p>
          <a:p>
            <a:pPr marL="457200" indent="-457200" eaLnBrk="1" hangingPunct="1">
              <a:spcBef>
                <a:spcPts val="24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sr-Cyrl-CS" altLang="en-US"/>
              <a:t>Кинезитерапија</a:t>
            </a:r>
            <a:endParaRPr lang="en-US" altLang="en-US"/>
          </a:p>
        </p:txBody>
      </p:sp>
      <p:sp>
        <p:nvSpPr>
          <p:cNvPr id="25604" name="Content Placeholder 1">
            <a:extLst>
              <a:ext uri="{FF2B5EF4-FFF2-40B4-BE49-F238E27FC236}">
                <a16:creationId xmlns:a16="http://schemas.microsoft.com/office/drawing/2014/main" id="{6B4F6649-D511-4135-A4D0-B13FE2B6EA83}"/>
              </a:ext>
            </a:extLst>
          </p:cNvPr>
          <p:cNvSpPr txBox="1">
            <a:spLocks/>
          </p:cNvSpPr>
          <p:nvPr/>
        </p:nvSpPr>
        <p:spPr bwMode="auto">
          <a:xfrm>
            <a:off x="323850" y="1557338"/>
            <a:ext cx="360045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1746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buSzPct val="60000"/>
              <a:buFont typeface="Wingdings" panose="05000000000000000000" pitchFamily="2" charset="2"/>
              <a:buNone/>
            </a:pPr>
            <a:r>
              <a:rPr lang="sr-Cyrl-CS" altLang="en-US" sz="2200" b="1">
                <a:latin typeface="Arial" panose="020B0604020202020204" pitchFamily="34" charset="0"/>
                <a:cs typeface="Arial" panose="020B0604020202020204" pitchFamily="34" charset="0"/>
              </a:rPr>
              <a:t>Коштано зарастање</a:t>
            </a:r>
            <a:endParaRPr lang="en-US" altLang="en-US" sz="2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Tm="57757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Naslov 1">
            <a:extLst>
              <a:ext uri="{FF2B5EF4-FFF2-40B4-BE49-F238E27FC236}">
                <a16:creationId xmlns:a16="http://schemas.microsoft.com/office/drawing/2014/main" id="{716C808D-AC50-45FD-BFE8-36F840085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5" y="301625"/>
            <a:ext cx="7067550" cy="1146175"/>
          </a:xfrm>
        </p:spPr>
        <p:txBody>
          <a:bodyPr anchor="b"/>
          <a:lstStyle/>
          <a:p>
            <a:pPr eaLnBrk="0" hangingPunct="0">
              <a:defRPr/>
            </a:pPr>
            <a:r>
              <a:rPr altLang="en-US" sz="3600">
                <a:solidFill>
                  <a:schemeClr val="tx2"/>
                </a:solidFill>
                <a:latin typeface="Calibri" panose="020F0502020204030204" pitchFamily="34" charset="0"/>
              </a:rPr>
              <a:t>ФИЗИКАЛНА ТЕРАПИЈА</a:t>
            </a:r>
          </a:p>
        </p:txBody>
      </p:sp>
      <p:sp>
        <p:nvSpPr>
          <p:cNvPr id="26627" name="Čuvar mesta za sadržaj 2" descr="Rectangle: Click to edit Master text styles&#10;Second level&#10;Third level&#10;Fourth level&#10;Fifth level">
            <a:extLst>
              <a:ext uri="{FF2B5EF4-FFF2-40B4-BE49-F238E27FC236}">
                <a16:creationId xmlns:a16="http://schemas.microsoft.com/office/drawing/2014/main" id="{C9238E51-BA4D-4CCF-BA27-EBEB5B56E0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313"/>
            <a:ext cx="8143875" cy="4968875"/>
          </a:xfrm>
        </p:spPr>
        <p:txBody>
          <a:bodyPr anchor="ctr"/>
          <a:lstStyle/>
          <a:p>
            <a:pPr marL="457200" indent="-457200" eaLnBrk="1" hangingPunct="1"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>
                <a:solidFill>
                  <a:srgbClr val="FF0000"/>
                </a:solidFill>
              </a:rPr>
              <a:t>КИНЕЗИТЕРАПИЈА од првог дана!</a:t>
            </a:r>
          </a:p>
          <a:p>
            <a:pPr marL="457200" indent="-457200" eaLnBrk="1" hangingPunct="1"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/>
              <a:t>У току имобилизације – изометријске контракције (6 s контракција-10 s релаксација)</a:t>
            </a:r>
          </a:p>
          <a:p>
            <a:pPr marL="457200" indent="-457200" eaLnBrk="1" hangingPunct="1"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/>
              <a:t>Вежбе </a:t>
            </a:r>
            <a:r>
              <a:rPr lang="en-US" altLang="en-US" u="sng"/>
              <a:t>слободних сегмената </a:t>
            </a:r>
            <a:r>
              <a:rPr lang="en-US" altLang="en-US"/>
              <a:t>екстремитета и трупа</a:t>
            </a:r>
          </a:p>
          <a:p>
            <a:pPr marL="457200" indent="-457200" eaLnBrk="1" hangingPunct="1"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sr-Cyrl-RS" altLang="en-US"/>
              <a:t>По престанку имобилизације или завршеном оперативном лечењу</a:t>
            </a:r>
            <a:r>
              <a:rPr lang="en-US" altLang="en-US"/>
              <a:t> </a:t>
            </a:r>
            <a:r>
              <a:rPr lang="en-US" altLang="en-US">
                <a:sym typeface="Wingdings" panose="05000000000000000000" pitchFamily="2" charset="2"/>
              </a:rPr>
              <a:t> </a:t>
            </a:r>
            <a:r>
              <a:rPr lang="en-US" altLang="en-US" b="1">
                <a:sym typeface="Wingdings" panose="05000000000000000000" pitchFamily="2" charset="2"/>
              </a:rPr>
              <a:t>мобилизација сегмента</a:t>
            </a:r>
          </a:p>
        </p:txBody>
      </p:sp>
    </p:spTree>
  </p:cSld>
  <p:clrMapOvr>
    <a:masterClrMapping/>
  </p:clrMapOvr>
  <p:transition spd="slow" advTm="34863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1">
            <a:extLst>
              <a:ext uri="{FF2B5EF4-FFF2-40B4-BE49-F238E27FC236}">
                <a16:creationId xmlns:a16="http://schemas.microsoft.com/office/drawing/2014/main" id="{E0B712A7-082F-4BE4-8952-6083B8A28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z="4000"/>
          </a:p>
        </p:txBody>
      </p:sp>
      <p:pic>
        <p:nvPicPr>
          <p:cNvPr id="27651" name="Picture 5">
            <a:extLst>
              <a:ext uri="{FF2B5EF4-FFF2-40B4-BE49-F238E27FC236}">
                <a16:creationId xmlns:a16="http://schemas.microsoft.com/office/drawing/2014/main" id="{849065C9-EB22-40F7-8B51-34974C898CC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92"/>
          <a:stretch>
            <a:fillRect/>
          </a:stretch>
        </p:blipFill>
        <p:spPr>
          <a:xfrm>
            <a:off x="3036888" y="1524000"/>
            <a:ext cx="3054350" cy="3962400"/>
          </a:xfrm>
        </p:spPr>
      </p:pic>
    </p:spTree>
  </p:cSld>
  <p:clrMapOvr>
    <a:masterClrMapping/>
  </p:clrMapOvr>
  <p:transition spd="slow" advTm="4328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810BCA86-179F-4DC5-B093-B85956BF2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8675" name="Picture 3" descr="IMG_0713">
            <a:extLst>
              <a:ext uri="{FF2B5EF4-FFF2-40B4-BE49-F238E27FC236}">
                <a16:creationId xmlns:a16="http://schemas.microsoft.com/office/drawing/2014/main" id="{E5E592C9-50B3-4C96-8F23-61201CA7734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9138" y="1600200"/>
            <a:ext cx="5165725" cy="4525963"/>
          </a:xfrm>
          <a:noFill/>
        </p:spPr>
      </p:pic>
    </p:spTree>
  </p:cSld>
  <p:clrMapOvr>
    <a:masterClrMapping/>
  </p:clrMapOvr>
  <p:transition spd="slow" advTm="867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4E0920B5-4477-400B-A3F5-846DC54F8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altLang="en-US"/>
              <a:t>Коштано зарастање</a:t>
            </a:r>
            <a:endParaRPr lang="en-US" altLang="en-US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EB79B668-221B-406D-A279-73CDD1FF802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sr-Cyrl-CS" b="1" dirty="0"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sr-Cyrl-CS" b="1" dirty="0">
                <a:cs typeface="Times New Roman" pitchFamily="18" charset="0"/>
              </a:rPr>
              <a:t>1. стварање </a:t>
            </a:r>
            <a:r>
              <a:rPr lang="sr-Cyrl-CS" b="1" dirty="0">
                <a:latin typeface="France YU" pitchFamily="34" charset="0"/>
                <a:cs typeface="Times New Roman" pitchFamily="18" charset="0"/>
              </a:rPr>
              <a:t>хематома</a:t>
            </a:r>
            <a:endParaRPr lang="sr-Cyrl-CS" b="1" dirty="0">
              <a:latin typeface="Times YU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sr-Cyrl-CS" b="1" dirty="0"/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sr-Cyrl-CS" b="1" dirty="0"/>
              <a:t> 2. о</a:t>
            </a:r>
            <a:r>
              <a:rPr lang="sr-Cyrl-CS" b="1" dirty="0">
                <a:latin typeface="France YU" pitchFamily="34" charset="0"/>
                <a:cs typeface="Times New Roman" pitchFamily="18" charset="0"/>
              </a:rPr>
              <a:t>рганизација хематома</a:t>
            </a:r>
            <a:endParaRPr lang="sr-Cyrl-CS" b="1" dirty="0">
              <a:latin typeface="Times YU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sr-Cyrl-CS" b="1" dirty="0">
              <a:latin typeface="France YU" pitchFamily="34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sr-Cyrl-CS" b="1" dirty="0">
                <a:latin typeface="France YU" pitchFamily="34" charset="0"/>
                <a:cs typeface="Times New Roman" pitchFamily="18" charset="0"/>
              </a:rPr>
              <a:t> 3. стварање меког калуса </a:t>
            </a:r>
            <a:endParaRPr lang="sr-Cyrl-CS" b="1" dirty="0">
              <a:latin typeface="Times YU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sr-Cyrl-CS" b="1" dirty="0"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sr-Cyrl-CS" b="1" dirty="0">
                <a:cs typeface="Times New Roman" pitchFamily="18" charset="0"/>
              </a:rPr>
              <a:t> 4. стадијум тврдог калуса-ремоделирање</a:t>
            </a:r>
            <a:endParaRPr lang="sr-Cyrl-CS" b="1" dirty="0">
              <a:latin typeface="Times YU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sr-Cyrl-CS" b="1" dirty="0"/>
          </a:p>
        </p:txBody>
      </p:sp>
    </p:spTree>
  </p:cSld>
  <p:clrMapOvr>
    <a:masterClrMapping/>
  </p:clrMapOvr>
  <p:transition spd="slow" advTm="36116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>
            <a:extLst>
              <a:ext uri="{FF2B5EF4-FFF2-40B4-BE49-F238E27FC236}">
                <a16:creationId xmlns:a16="http://schemas.microsoft.com/office/drawing/2014/main" id="{E43CDED4-0707-4C93-A4E1-C9A4EA19C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Поремећаји</a:t>
            </a:r>
            <a:r>
              <a:rPr lang="sr-Latn-CS" altLang="en-US"/>
              <a:t> </a:t>
            </a:r>
            <a:r>
              <a:rPr lang="en-US" altLang="en-US"/>
              <a:t>стварања</a:t>
            </a:r>
            <a:r>
              <a:rPr lang="sr-Latn-CS" altLang="en-US"/>
              <a:t> </a:t>
            </a:r>
            <a:r>
              <a:rPr lang="en-US" altLang="en-US"/>
              <a:t>калуса</a:t>
            </a:r>
            <a:endParaRPr lang="sr-Latn-CS" altLang="en-US"/>
          </a:p>
        </p:txBody>
      </p:sp>
      <p:sp>
        <p:nvSpPr>
          <p:cNvPr id="30723" name="Rectangle 5">
            <a:extLst>
              <a:ext uri="{FF2B5EF4-FFF2-40B4-BE49-F238E27FC236}">
                <a16:creationId xmlns:a16="http://schemas.microsoft.com/office/drawing/2014/main" id="{6AF3B54E-1E71-4B44-AEC3-CD26669E7109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143000" y="1905000"/>
            <a:ext cx="8001000" cy="4114800"/>
          </a:xfrm>
        </p:spPr>
        <p:txBody>
          <a:bodyPr/>
          <a:lstStyle/>
          <a:p>
            <a:pPr eaLnBrk="1" hangingPunct="1"/>
            <a:r>
              <a:rPr lang="en-US" altLang="en-US" sz="3600"/>
              <a:t>Преобилно</a:t>
            </a:r>
            <a:endParaRPr lang="sr-Latn-CS" altLang="en-US" sz="3600"/>
          </a:p>
          <a:p>
            <a:pPr eaLnBrk="1" hangingPunct="1"/>
            <a:endParaRPr lang="sr-Latn-CS" altLang="en-US" sz="3600"/>
          </a:p>
          <a:p>
            <a:pPr eaLnBrk="1" hangingPunct="1"/>
            <a:r>
              <a:rPr lang="en-US" altLang="en-US" sz="3600"/>
              <a:t>Успорено</a:t>
            </a:r>
            <a:endParaRPr lang="sr-Latn-CS" altLang="en-US" sz="3600"/>
          </a:p>
          <a:p>
            <a:pPr eaLnBrk="1" hangingPunct="1"/>
            <a:endParaRPr lang="sr-Latn-CS" altLang="en-US" sz="3600"/>
          </a:p>
          <a:p>
            <a:pPr eaLnBrk="1" hangingPunct="1"/>
            <a:r>
              <a:rPr lang="en-US" altLang="en-US" sz="3600"/>
              <a:t>Изостало</a:t>
            </a:r>
            <a:r>
              <a:rPr lang="sr-Latn-CS" altLang="en-US" sz="3600"/>
              <a:t> </a:t>
            </a:r>
            <a:r>
              <a:rPr lang="en-US" altLang="en-US" sz="3600"/>
              <a:t>срастање</a:t>
            </a:r>
            <a:endParaRPr lang="sr-Latn-CS" altLang="en-US" sz="3600"/>
          </a:p>
        </p:txBody>
      </p:sp>
    </p:spTree>
  </p:cSld>
  <p:clrMapOvr>
    <a:masterClrMapping/>
  </p:clrMapOvr>
  <p:transition spd="slow" advTm="16694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2134E0B3-874A-4443-A2DB-0394F2587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7813"/>
            <a:ext cx="4343400" cy="1139825"/>
          </a:xfrm>
        </p:spPr>
        <p:txBody>
          <a:bodyPr/>
          <a:lstStyle/>
          <a:p>
            <a:pPr eaLnBrk="1" hangingPunct="1"/>
            <a:r>
              <a:rPr lang="sr-Cyrl-CS" altLang="en-US" b="1"/>
              <a:t>Wолффов закон </a:t>
            </a:r>
            <a:endParaRPr lang="sr-Cyrl-CS" altLang="en-US"/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067DD675-6990-4A35-ADF4-F2319CB83C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905000"/>
            <a:ext cx="8077200" cy="4525963"/>
          </a:xfrm>
        </p:spPr>
        <p:txBody>
          <a:bodyPr/>
          <a:lstStyle/>
          <a:p>
            <a:pPr marL="609600" indent="-609600" eaLnBrk="1" hangingPunct="1"/>
            <a:r>
              <a:rPr lang="en-US" altLang="en-US" sz="3600"/>
              <a:t>Распоред</a:t>
            </a:r>
            <a:r>
              <a:rPr lang="sr-Latn-CS" altLang="en-US" sz="3600"/>
              <a:t> </a:t>
            </a:r>
            <a:r>
              <a:rPr lang="en-US" altLang="en-US" sz="3600"/>
              <a:t>коштаних</a:t>
            </a:r>
            <a:r>
              <a:rPr lang="sr-Latn-CS" altLang="en-US" sz="3600"/>
              <a:t> </a:t>
            </a:r>
            <a:r>
              <a:rPr lang="en-US" altLang="en-US" sz="3600"/>
              <a:t>гредица</a:t>
            </a:r>
            <a:endParaRPr lang="en-GB" altLang="en-US" sz="3600"/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endParaRPr lang="sr-Latn-CS" altLang="en-US" sz="3600"/>
          </a:p>
          <a:p>
            <a:pPr marL="609600" indent="-609600" eaLnBrk="1" hangingPunct="1"/>
            <a:r>
              <a:rPr lang="en-US" altLang="en-US" sz="3600"/>
              <a:t>Међузависност</a:t>
            </a:r>
            <a:r>
              <a:rPr lang="sr-Latn-CS" altLang="en-US" sz="3600"/>
              <a:t> </a:t>
            </a:r>
            <a:r>
              <a:rPr lang="en-US" altLang="en-US" sz="3600"/>
              <a:t>структуре</a:t>
            </a:r>
            <a:r>
              <a:rPr lang="sr-Latn-CS" altLang="en-US" sz="3600"/>
              <a:t> </a:t>
            </a:r>
            <a:r>
              <a:rPr lang="en-US" altLang="en-US" sz="3600"/>
              <a:t>и</a:t>
            </a:r>
            <a:r>
              <a:rPr lang="sr-Latn-CS" altLang="en-US" sz="3600"/>
              <a:t> </a:t>
            </a:r>
            <a:r>
              <a:rPr lang="en-US" altLang="en-US" sz="3600"/>
              <a:t>функције</a:t>
            </a:r>
            <a:endParaRPr lang="sr-Latn-CS" altLang="en-US" sz="3600"/>
          </a:p>
          <a:p>
            <a:pPr marL="609600" indent="-609600" eaLnBrk="1" hangingPunct="1"/>
            <a:endParaRPr lang="en-GB" altLang="en-US" sz="3600"/>
          </a:p>
          <a:p>
            <a:pPr marL="609600" indent="-609600" eaLnBrk="1" hangingPunct="1"/>
            <a:r>
              <a:rPr lang="sr-Cyrl-RS" altLang="en-US" sz="3600"/>
              <a:t>Ослонац се дозира!!!</a:t>
            </a:r>
            <a:endParaRPr lang="en-US" altLang="en-US" sz="3600"/>
          </a:p>
        </p:txBody>
      </p:sp>
    </p:spTree>
  </p:cSld>
  <p:clrMapOvr>
    <a:masterClrMapping/>
  </p:clrMapOvr>
  <p:transition spd="slow" advTm="113439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B8AAB6BA-D71B-4278-A5E3-0232EE3BF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sr-Cyrl-RS" altLang="en-US">
                <a:latin typeface="Verdana" panose="020B0604030504040204" pitchFamily="34" charset="0"/>
              </a:rPr>
              <a:t>ЛЕЧЕ</a:t>
            </a:r>
            <a:r>
              <a:rPr lang="en-US" altLang="en-US">
                <a:latin typeface="Verdana" panose="020B0604030504040204" pitchFamily="34" charset="0"/>
              </a:rPr>
              <a:t>ЊЕ ФРАКТУРА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FCDE6F7A-2729-4508-810A-ED16FC637C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60400" indent="-660400" eaLnBrk="1" hangingPunct="1">
              <a:lnSpc>
                <a:spcPct val="90000"/>
              </a:lnSpc>
              <a:buFontTx/>
              <a:buAutoNum type="arabicPeriod"/>
            </a:pPr>
            <a:r>
              <a:rPr lang="en-US" altLang="en-US">
                <a:latin typeface="Verdana" panose="020B0604030504040204" pitchFamily="34" charset="0"/>
              </a:rPr>
              <a:t>Репозиција</a:t>
            </a:r>
            <a:endParaRPr lang="sr-Latn-CS" altLang="en-US">
              <a:latin typeface="Verdana" panose="020B0604030504040204" pitchFamily="34" charset="0"/>
            </a:endParaRPr>
          </a:p>
          <a:p>
            <a:pPr marL="660400" indent="-660400" eaLnBrk="1" hangingPunct="1">
              <a:lnSpc>
                <a:spcPct val="90000"/>
              </a:lnSpc>
              <a:buFontTx/>
              <a:buAutoNum type="arabicPeriod"/>
            </a:pPr>
            <a:endParaRPr lang="en-US" altLang="en-US">
              <a:latin typeface="Verdana" panose="020B0604030504040204" pitchFamily="34" charset="0"/>
            </a:endParaRPr>
          </a:p>
          <a:p>
            <a:pPr marL="1035050" lvl="1" indent="-577850" eaLnBrk="1" hangingPunct="1">
              <a:lnSpc>
                <a:spcPct val="90000"/>
              </a:lnSpc>
            </a:pPr>
            <a:r>
              <a:rPr lang="en-US" altLang="en-US" u="sng">
                <a:latin typeface="Verdana" panose="020B0604030504040204" pitchFamily="34" charset="0"/>
              </a:rPr>
              <a:t>мануелно</a:t>
            </a:r>
            <a:r>
              <a:rPr lang="sr-Latn-CS" altLang="en-US">
                <a:latin typeface="Verdana" panose="020B0604030504040204" pitchFamily="34" charset="0"/>
              </a:rPr>
              <a:t>, </a:t>
            </a:r>
            <a:endParaRPr lang="en-US" altLang="en-US">
              <a:latin typeface="Verdana" panose="020B0604030504040204" pitchFamily="34" charset="0"/>
            </a:endParaRPr>
          </a:p>
          <a:p>
            <a:pPr marL="1035050" lvl="1" indent="-577850" eaLnBrk="1" hangingPunct="1">
              <a:lnSpc>
                <a:spcPct val="90000"/>
              </a:lnSpc>
            </a:pPr>
            <a:endParaRPr lang="en-US" altLang="en-US" u="sng">
              <a:latin typeface="Verdana" panose="020B0604030504040204" pitchFamily="34" charset="0"/>
            </a:endParaRPr>
          </a:p>
          <a:p>
            <a:pPr marL="1035050" lvl="1" indent="-577850" eaLnBrk="1" hangingPunct="1">
              <a:lnSpc>
                <a:spcPct val="90000"/>
              </a:lnSpc>
            </a:pPr>
            <a:r>
              <a:rPr lang="sr-Cyrl-RS" altLang="en-US" u="sng">
                <a:latin typeface="Verdana" panose="020B0604030504040204" pitchFamily="34" charset="0"/>
              </a:rPr>
              <a:t>е</a:t>
            </a:r>
            <a:r>
              <a:rPr lang="en-US" altLang="en-US" u="sng">
                <a:latin typeface="Verdana" panose="020B0604030504040204" pitchFamily="34" charset="0"/>
              </a:rPr>
              <a:t>кстензијом</a:t>
            </a:r>
            <a:endParaRPr lang="en-US" altLang="en-US">
              <a:latin typeface="Verdana" panose="020B0604030504040204" pitchFamily="34" charset="0"/>
            </a:endParaRPr>
          </a:p>
          <a:p>
            <a:pPr marL="1409700" lvl="2" indent="-495300" eaLnBrk="1" hangingPunct="1">
              <a:lnSpc>
                <a:spcPct val="90000"/>
              </a:lnSpc>
            </a:pPr>
            <a:endParaRPr lang="en-US" altLang="en-US">
              <a:latin typeface="Verdana" panose="020B0604030504040204" pitchFamily="34" charset="0"/>
            </a:endParaRPr>
          </a:p>
          <a:p>
            <a:pPr marL="1409700" lvl="2" indent="-495300" eaLnBrk="1" hangingPunct="1">
              <a:lnSpc>
                <a:spcPct val="90000"/>
              </a:lnSpc>
            </a:pPr>
            <a:r>
              <a:rPr lang="en-US" altLang="en-US">
                <a:latin typeface="Verdana" panose="020B0604030504040204" pitchFamily="34" charset="0"/>
              </a:rPr>
              <a:t>кожна</a:t>
            </a:r>
            <a:r>
              <a:rPr lang="sr-Latn-CS" altLang="en-US">
                <a:latin typeface="Verdana" panose="020B0604030504040204" pitchFamily="34" charset="0"/>
              </a:rPr>
              <a:t> (</a:t>
            </a:r>
            <a:r>
              <a:rPr lang="en-US" altLang="en-US">
                <a:latin typeface="Verdana" panose="020B0604030504040204" pitchFamily="34" charset="0"/>
              </a:rPr>
              <a:t>преко</a:t>
            </a:r>
            <a:r>
              <a:rPr lang="sr-Latn-CS" altLang="en-US">
                <a:latin typeface="Verdana" panose="020B0604030504040204" pitchFamily="34" charset="0"/>
              </a:rPr>
              <a:t> </a:t>
            </a:r>
            <a:r>
              <a:rPr lang="en-US" altLang="en-US">
                <a:latin typeface="Verdana" panose="020B0604030504040204" pitchFamily="34" charset="0"/>
              </a:rPr>
              <a:t>зглобова</a:t>
            </a:r>
            <a:r>
              <a:rPr lang="sr-Latn-CS" altLang="en-US">
                <a:latin typeface="Verdana" panose="020B0604030504040204" pitchFamily="34" charset="0"/>
              </a:rPr>
              <a:t> </a:t>
            </a:r>
            <a:r>
              <a:rPr lang="en-US" altLang="en-US">
                <a:latin typeface="Verdana" panose="020B0604030504040204" pitchFamily="34" charset="0"/>
              </a:rPr>
              <a:t>и</a:t>
            </a:r>
            <a:r>
              <a:rPr lang="sr-Latn-CS" altLang="en-US">
                <a:latin typeface="Verdana" panose="020B0604030504040204" pitchFamily="34" charset="0"/>
              </a:rPr>
              <a:t> </a:t>
            </a:r>
            <a:r>
              <a:rPr lang="en-US" altLang="en-US">
                <a:latin typeface="Verdana" panose="020B0604030504040204" pitchFamily="34" charset="0"/>
              </a:rPr>
              <a:t>мишића</a:t>
            </a:r>
            <a:r>
              <a:rPr lang="sr-Latn-CS" altLang="en-US">
                <a:latin typeface="Verdana" panose="020B0604030504040204" pitchFamily="34" charset="0"/>
              </a:rPr>
              <a:t>) </a:t>
            </a:r>
            <a:r>
              <a:rPr lang="en-US" altLang="en-US">
                <a:latin typeface="Verdana" panose="020B0604030504040204" pitchFamily="34" charset="0"/>
              </a:rPr>
              <a:t>и</a:t>
            </a:r>
            <a:r>
              <a:rPr lang="sr-Latn-CS" altLang="en-US">
                <a:latin typeface="Verdana" panose="020B0604030504040204" pitchFamily="34" charset="0"/>
              </a:rPr>
              <a:t> </a:t>
            </a:r>
          </a:p>
          <a:p>
            <a:pPr marL="1409700" lvl="2" indent="-495300" eaLnBrk="1" hangingPunct="1">
              <a:lnSpc>
                <a:spcPct val="90000"/>
              </a:lnSpc>
            </a:pPr>
            <a:endParaRPr lang="en-US" altLang="en-US">
              <a:latin typeface="Verdana" panose="020B0604030504040204" pitchFamily="34" charset="0"/>
            </a:endParaRPr>
          </a:p>
          <a:p>
            <a:pPr marL="1409700" lvl="2" indent="-495300" eaLnBrk="1" hangingPunct="1">
              <a:lnSpc>
                <a:spcPct val="90000"/>
              </a:lnSpc>
            </a:pPr>
            <a:r>
              <a:rPr lang="en-US" altLang="en-US">
                <a:latin typeface="Verdana" panose="020B0604030504040204" pitchFamily="34" charset="0"/>
              </a:rPr>
              <a:t>скелетна</a:t>
            </a:r>
            <a:r>
              <a:rPr lang="sr-Latn-CS" altLang="en-US">
                <a:latin typeface="Verdana" panose="020B0604030504040204" pitchFamily="34" charset="0"/>
              </a:rPr>
              <a:t> (</a:t>
            </a:r>
            <a:r>
              <a:rPr lang="en-US" altLang="en-US">
                <a:latin typeface="Verdana" panose="020B0604030504040204" pitchFamily="34" charset="0"/>
              </a:rPr>
              <a:t>помоћу</a:t>
            </a:r>
            <a:r>
              <a:rPr lang="sr-Latn-CS" altLang="en-US">
                <a:latin typeface="Verdana" panose="020B0604030504040204" pitchFamily="34" charset="0"/>
              </a:rPr>
              <a:t> </a:t>
            </a:r>
            <a:r>
              <a:rPr lang="en-US" altLang="en-US">
                <a:latin typeface="Verdana" panose="020B0604030504040204" pitchFamily="34" charset="0"/>
              </a:rPr>
              <a:t>игала</a:t>
            </a:r>
            <a:r>
              <a:rPr lang="sr-Latn-CS" altLang="en-US">
                <a:latin typeface="Verdana" panose="020B0604030504040204" pitchFamily="34" charset="0"/>
              </a:rPr>
              <a:t>) </a:t>
            </a:r>
            <a:r>
              <a:rPr lang="en-US" altLang="en-US">
                <a:latin typeface="Verdana" panose="020B0604030504040204" pitchFamily="34" charset="0"/>
              </a:rPr>
              <a:t>екстензија</a:t>
            </a:r>
          </a:p>
        </p:txBody>
      </p:sp>
    </p:spTree>
  </p:cSld>
  <p:clrMapOvr>
    <a:masterClrMapping/>
  </p:clrMapOvr>
  <p:transition spd="slow" advTm="8172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9B34B16B-0A78-4EC1-B0BD-482890C0C0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914400"/>
          </a:xfrm>
        </p:spPr>
        <p:txBody>
          <a:bodyPr rtlCol="0">
            <a:normAutofit fontScale="90000"/>
          </a:bodyPr>
          <a:lstStyle/>
          <a:p>
            <a:pPr marL="762000" indent="-762000" eaLnBrk="1" fontAlgn="auto" hangingPunct="1">
              <a:spcAft>
                <a:spcPts val="0"/>
              </a:spcAft>
              <a:defRPr/>
            </a:pPr>
            <a:r>
              <a:rPr lang="en-US" sz="2800" b="1" dirty="0">
                <a:latin typeface="Verdana" pitchFamily="34" charset="0"/>
              </a:rPr>
              <a:t>2. </a:t>
            </a:r>
            <a:r>
              <a:rPr lang="x-none" sz="2800" b="1" dirty="0">
                <a:latin typeface="Verdana" pitchFamily="34" charset="0"/>
              </a:rPr>
              <a:t>Имобилизација</a:t>
            </a:r>
            <a:r>
              <a:rPr lang="sr-Latn-CS" sz="2800" b="1" dirty="0">
                <a:latin typeface="Verdana" pitchFamily="34" charset="0"/>
              </a:rPr>
              <a:t> </a:t>
            </a:r>
            <a:r>
              <a:rPr lang="x-none" sz="2800" b="1" dirty="0">
                <a:latin typeface="Verdana" pitchFamily="34" charset="0"/>
              </a:rPr>
              <a:t>репонираног</a:t>
            </a:r>
            <a:r>
              <a:rPr lang="sr-Latn-CS" sz="2800" b="1" dirty="0">
                <a:latin typeface="Verdana" pitchFamily="34" charset="0"/>
              </a:rPr>
              <a:t> </a:t>
            </a:r>
            <a:r>
              <a:rPr lang="x-none" sz="2800" b="1" dirty="0">
                <a:latin typeface="Verdana" pitchFamily="34" charset="0"/>
              </a:rPr>
              <a:t>прелома</a:t>
            </a:r>
            <a:endParaRPr lang="en-US" sz="2800" dirty="0">
              <a:latin typeface="Verdana" pitchFamily="34" charset="0"/>
            </a:endParaRP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39F58FF8-C884-4FB4-B16B-2E1AE166B5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43000"/>
            <a:ext cx="7848600" cy="4648200"/>
          </a:xfrm>
        </p:spPr>
        <p:txBody>
          <a:bodyPr/>
          <a:lstStyle/>
          <a:p>
            <a:pPr marL="990600" lvl="1" indent="-533400" algn="just" eaLnBrk="1" hangingPunct="1">
              <a:lnSpc>
                <a:spcPct val="80000"/>
              </a:lnSpc>
              <a:buFontTx/>
              <a:buAutoNum type="alphaLcParenR"/>
            </a:pPr>
            <a:r>
              <a:rPr lang="en-US" altLang="en-US">
                <a:latin typeface="Verdana" panose="020B0604030504040204" pitchFamily="34" charset="0"/>
              </a:rPr>
              <a:t>Гипсана</a:t>
            </a:r>
          </a:p>
          <a:p>
            <a:pPr marL="990600" lvl="1" indent="-533400" algn="just" eaLnBrk="1" hangingPunct="1">
              <a:lnSpc>
                <a:spcPct val="80000"/>
              </a:lnSpc>
              <a:buFontTx/>
              <a:buAutoNum type="alphaLcParenR"/>
            </a:pPr>
            <a:endParaRPr lang="en-US" altLang="en-US">
              <a:latin typeface="Verdana" panose="020B0604030504040204" pitchFamily="34" charset="0"/>
            </a:endParaRPr>
          </a:p>
          <a:p>
            <a:pPr marL="990600" lvl="1" indent="-533400" algn="just" eaLnBrk="1" hangingPunct="1">
              <a:lnSpc>
                <a:spcPct val="80000"/>
              </a:lnSpc>
              <a:buFontTx/>
              <a:buAutoNum type="alphaLcParenR"/>
            </a:pPr>
            <a:r>
              <a:rPr lang="en-US" altLang="en-US">
                <a:latin typeface="Verdana" panose="020B0604030504040204" pitchFamily="34" charset="0"/>
              </a:rPr>
              <a:t>Оперативна</a:t>
            </a:r>
            <a:r>
              <a:rPr lang="sr-Latn-CS" altLang="en-US">
                <a:latin typeface="Verdana" panose="020B0604030504040204" pitchFamily="34" charset="0"/>
              </a:rPr>
              <a:t> </a:t>
            </a:r>
            <a:endParaRPr lang="en-US" altLang="en-US">
              <a:latin typeface="Verdana" panose="020B0604030504040204" pitchFamily="34" charset="0"/>
            </a:endParaRPr>
          </a:p>
          <a:p>
            <a:pPr marL="1371600" lvl="2" indent="-457200" algn="just" eaLnBrk="1" hangingPunct="1">
              <a:lnSpc>
                <a:spcPct val="80000"/>
              </a:lnSpc>
            </a:pPr>
            <a:endParaRPr lang="en-US" altLang="en-US" sz="2800">
              <a:latin typeface="Verdana" panose="020B0604030504040204" pitchFamily="34" charset="0"/>
            </a:endParaRPr>
          </a:p>
          <a:p>
            <a:pPr marL="1371600" lvl="2" indent="-457200" algn="just" eaLnBrk="1" hangingPunct="1">
              <a:lnSpc>
                <a:spcPct val="80000"/>
              </a:lnSpc>
            </a:pPr>
            <a:r>
              <a:rPr lang="en-US" altLang="en-US" sz="2800">
                <a:latin typeface="Verdana" panose="020B0604030504040204" pitchFamily="34" charset="0"/>
              </a:rPr>
              <a:t>Остеофиксација</a:t>
            </a:r>
            <a:r>
              <a:rPr lang="sr-Latn-CS" altLang="en-US" sz="2800">
                <a:latin typeface="Verdana" panose="020B0604030504040204" pitchFamily="34" charset="0"/>
              </a:rPr>
              <a:t> (</a:t>
            </a:r>
            <a:r>
              <a:rPr lang="en-US" altLang="en-US" sz="2800">
                <a:latin typeface="Verdana" panose="020B0604030504040204" pitchFamily="34" charset="0"/>
              </a:rPr>
              <a:t>остеосинтеза</a:t>
            </a:r>
            <a:endParaRPr lang="sr-Latn-CS" altLang="en-US" sz="2800">
              <a:latin typeface="Verdana" panose="020B0604030504040204" pitchFamily="34" charset="0"/>
            </a:endParaRPr>
          </a:p>
          <a:p>
            <a:pPr marL="1371600" lvl="2" indent="-457200" algn="just" eaLnBrk="1" hangingPunct="1">
              <a:lnSpc>
                <a:spcPct val="80000"/>
              </a:lnSpc>
            </a:pPr>
            <a:r>
              <a:rPr lang="en-US" altLang="en-US" sz="2800">
                <a:latin typeface="Verdana" panose="020B0604030504040204" pitchFamily="34" charset="0"/>
              </a:rPr>
              <a:t>Спољашња</a:t>
            </a:r>
            <a:r>
              <a:rPr lang="sr-Latn-CS" altLang="en-US" sz="2800">
                <a:latin typeface="Verdana" panose="020B0604030504040204" pitchFamily="34" charset="0"/>
              </a:rPr>
              <a:t> </a:t>
            </a:r>
            <a:r>
              <a:rPr lang="en-US" altLang="en-US" sz="2800">
                <a:latin typeface="Verdana" panose="020B0604030504040204" pitchFamily="34" charset="0"/>
              </a:rPr>
              <a:t>фиксација</a:t>
            </a:r>
            <a:endParaRPr lang="sr-Latn-CS" altLang="en-US" sz="2800">
              <a:latin typeface="Verdana" panose="020B0604030504040204" pitchFamily="34" charset="0"/>
            </a:endParaRPr>
          </a:p>
          <a:p>
            <a:pPr marL="1371600" lvl="2" indent="-457200" algn="just" eaLnBrk="1" hangingPunct="1">
              <a:lnSpc>
                <a:spcPct val="80000"/>
              </a:lnSpc>
            </a:pPr>
            <a:r>
              <a:rPr lang="en-US" altLang="en-US" sz="2800">
                <a:latin typeface="Verdana" panose="020B0604030504040204" pitchFamily="34" charset="0"/>
              </a:rPr>
              <a:t>Артропластика</a:t>
            </a:r>
            <a:endParaRPr lang="sr-Latn-CS" altLang="en-US" sz="2800">
              <a:latin typeface="Verdana" panose="020B0604030504040204" pitchFamily="34" charset="0"/>
            </a:endParaRPr>
          </a:p>
          <a:p>
            <a:pPr marL="1371600" lvl="2" indent="-457200" algn="just" eaLnBrk="1" hangingPunct="1">
              <a:lnSpc>
                <a:spcPct val="80000"/>
              </a:lnSpc>
            </a:pPr>
            <a:r>
              <a:rPr lang="en-US" altLang="en-US" sz="2800">
                <a:latin typeface="Verdana" panose="020B0604030504040204" pitchFamily="34" charset="0"/>
              </a:rPr>
              <a:t>Артродеза</a:t>
            </a:r>
            <a:endParaRPr lang="sr-Latn-CS" altLang="en-US" sz="2800">
              <a:latin typeface="Verdana" panose="020B0604030504040204" pitchFamily="34" charset="0"/>
            </a:endParaRPr>
          </a:p>
          <a:p>
            <a:pPr marL="1371600" lvl="2" indent="-457200" algn="just" eaLnBrk="1" hangingPunct="1">
              <a:lnSpc>
                <a:spcPct val="80000"/>
              </a:lnSpc>
            </a:pPr>
            <a:r>
              <a:rPr lang="en-US" altLang="en-US" sz="2800">
                <a:latin typeface="Verdana" panose="020B0604030504040204" pitchFamily="34" charset="0"/>
              </a:rPr>
              <a:t>Остеотомија</a:t>
            </a:r>
            <a:r>
              <a:rPr lang="sr-Latn-CS" altLang="en-US" sz="2800">
                <a:latin typeface="Verdana" panose="020B0604030504040204" pitchFamily="34" charset="0"/>
              </a:rPr>
              <a:t>, </a:t>
            </a:r>
          </a:p>
          <a:p>
            <a:pPr marL="1371600" lvl="2" indent="-457200" algn="just" eaLnBrk="1" hangingPunct="1">
              <a:lnSpc>
                <a:spcPct val="80000"/>
              </a:lnSpc>
            </a:pPr>
            <a:r>
              <a:rPr lang="en-US" altLang="en-US" sz="2800">
                <a:latin typeface="Verdana" panose="020B0604030504040204" pitchFamily="34" charset="0"/>
              </a:rPr>
              <a:t>Ресекција</a:t>
            </a:r>
            <a:r>
              <a:rPr lang="sr-Latn-CS" altLang="en-US" sz="2800">
                <a:latin typeface="Verdana" panose="020B0604030504040204" pitchFamily="34" charset="0"/>
              </a:rPr>
              <a:t> </a:t>
            </a:r>
            <a:r>
              <a:rPr lang="en-US" altLang="en-US" sz="2800">
                <a:latin typeface="Verdana" panose="020B0604030504040204" pitchFamily="34" charset="0"/>
              </a:rPr>
              <a:t>кости</a:t>
            </a:r>
            <a:endParaRPr lang="sr-Latn-CS" altLang="en-US" sz="2800">
              <a:latin typeface="Verdana" panose="020B0604030504040204" pitchFamily="34" charset="0"/>
            </a:endParaRPr>
          </a:p>
          <a:p>
            <a:pPr marL="1371600" lvl="2" indent="-457200" algn="just" eaLnBrk="1" hangingPunct="1">
              <a:lnSpc>
                <a:spcPct val="80000"/>
              </a:lnSpc>
            </a:pPr>
            <a:r>
              <a:rPr lang="en-US" altLang="en-US" sz="2800">
                <a:latin typeface="Verdana" panose="020B0604030504040204" pitchFamily="34" charset="0"/>
              </a:rPr>
              <a:t>Ампутација</a:t>
            </a:r>
            <a:r>
              <a:rPr lang="sr-Cyrl-RS" altLang="en-US" sz="2800">
                <a:latin typeface="Verdana" panose="020B0604030504040204" pitchFamily="34" charset="0"/>
              </a:rPr>
              <a:t>..</a:t>
            </a:r>
            <a:endParaRPr lang="en-US" altLang="en-US" sz="280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 advTm="17517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6">
            <a:extLst>
              <a:ext uri="{FF2B5EF4-FFF2-40B4-BE49-F238E27FC236}">
                <a16:creationId xmlns:a16="http://schemas.microsoft.com/office/drawing/2014/main" id="{871F3495-9238-4F0C-851F-FD1DA6986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 err="1"/>
              <a:t>Репозиција</a:t>
            </a:r>
            <a:r>
              <a:rPr lang="sr-Cyrl-RS" altLang="en-US" dirty="0"/>
              <a:t> и имобилизација</a:t>
            </a:r>
            <a:endParaRPr lang="en-US" altLang="en-US" dirty="0"/>
          </a:p>
        </p:txBody>
      </p:sp>
      <p:pic>
        <p:nvPicPr>
          <p:cNvPr id="34819" name="Picture 2">
            <a:extLst>
              <a:ext uri="{FF2B5EF4-FFF2-40B4-BE49-F238E27FC236}">
                <a16:creationId xmlns:a16="http://schemas.microsoft.com/office/drawing/2014/main" id="{18103770-CFBC-4742-B2B1-1313F2DE040B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07" t="24696" r="53555" b="36604"/>
          <a:stretch>
            <a:fillRect/>
          </a:stretch>
        </p:blipFill>
        <p:spPr>
          <a:xfrm>
            <a:off x="711200" y="1371600"/>
            <a:ext cx="3251200" cy="5029200"/>
          </a:xfrm>
        </p:spPr>
      </p:pic>
      <p:sp>
        <p:nvSpPr>
          <p:cNvPr id="34820" name="Slide Number Placeholder 4">
            <a:extLst>
              <a:ext uri="{FF2B5EF4-FFF2-40B4-BE49-F238E27FC236}">
                <a16:creationId xmlns:a16="http://schemas.microsoft.com/office/drawing/2014/main" id="{9A43C96C-E60B-43F8-82E8-32A7E8FA7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5875781F-87A0-4677-AB38-B7D52FB32974}" type="slidenum">
              <a:rPr lang="en-US" altLang="en-US" sz="1200" smtClean="0">
                <a:latin typeface="Arial Black" panose="020B0A040201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200">
              <a:latin typeface="Arial Black" panose="020B0A04020102020204" pitchFamily="34" charset="0"/>
            </a:endParaRPr>
          </a:p>
        </p:txBody>
      </p:sp>
      <p:sp>
        <p:nvSpPr>
          <p:cNvPr id="34821" name="Date Placeholder 5">
            <a:extLst>
              <a:ext uri="{FF2B5EF4-FFF2-40B4-BE49-F238E27FC236}">
                <a16:creationId xmlns:a16="http://schemas.microsoft.com/office/drawing/2014/main" id="{007A6A18-0579-460C-AF30-526B06A95C0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13F1E80-9486-4E7E-8991-F0BEE15A5AFE}" type="datetime1">
              <a:rPr lang="en-US" altLang="en-US" sz="1200" smtClean="0">
                <a:latin typeface="Arial" panose="020B0604020202020204" pitchFamily="34" charset="0"/>
              </a:rPr>
              <a:pPr algn="r">
                <a:spcBef>
                  <a:spcPct val="0"/>
                </a:spcBef>
                <a:buFontTx/>
                <a:buNone/>
              </a:pPr>
              <a:t>9/30/2020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1800DB93-5E4E-4321-A482-AEA9AA8DB16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38" t="25166" r="31259" b="37254"/>
          <a:stretch>
            <a:fillRect/>
          </a:stretch>
        </p:blipFill>
        <p:spPr>
          <a:xfrm>
            <a:off x="4910138" y="1371600"/>
            <a:ext cx="3597275" cy="5105400"/>
          </a:xfrm>
        </p:spPr>
      </p:pic>
    </p:spTree>
    <p:custDataLst>
      <p:tags r:id="rId1"/>
    </p:custDataLst>
  </p:cSld>
  <p:clrMapOvr>
    <a:masterClrMapping/>
  </p:clrMapOvr>
  <p:transition spd="slow" advTm="63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AB7D496E-ECEB-4A33-89FE-8431DA41699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/>
          <a:lstStyle/>
          <a:p>
            <a:pPr eaLnBrk="1" hangingPunct="1"/>
            <a:r>
              <a:rPr lang="sr-Cyrl-CS" altLang="en-US" b="1"/>
              <a:t>Коштане ћ</a:t>
            </a:r>
            <a:r>
              <a:rPr lang="en-US" altLang="en-US" b="1"/>
              <a:t>елије</a:t>
            </a:r>
            <a:r>
              <a:rPr lang="en-US" altLang="en-US"/>
              <a:t> 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0779D1C5-B3AF-4626-8E91-14E3BCE3427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0" y="1981200"/>
            <a:ext cx="3124200" cy="452596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4000"/>
              <a:t>Остеобласти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40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4000"/>
              <a:t>Остеоцити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40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4000"/>
              <a:t>Остеокласти</a:t>
            </a:r>
            <a:r>
              <a:rPr lang="en-US" altLang="en-US" sz="3600"/>
              <a:t> </a:t>
            </a:r>
          </a:p>
          <a:p>
            <a:pPr eaLnBrk="1" hangingPunct="1"/>
            <a:endParaRPr lang="en-US" altLang="en-US" sz="3600"/>
          </a:p>
        </p:txBody>
      </p:sp>
      <p:pic>
        <p:nvPicPr>
          <p:cNvPr id="7172" name="Picture 13" descr="mezenhim cel">
            <a:extLst>
              <a:ext uri="{FF2B5EF4-FFF2-40B4-BE49-F238E27FC236}">
                <a16:creationId xmlns:a16="http://schemas.microsoft.com/office/drawing/2014/main" id="{F895E99E-184C-4912-88F3-D6D238BF5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09800"/>
            <a:ext cx="56769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0203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5">
            <a:extLst>
              <a:ext uri="{FF2B5EF4-FFF2-40B4-BE49-F238E27FC236}">
                <a16:creationId xmlns:a16="http://schemas.microsoft.com/office/drawing/2014/main" id="{911D1ADB-F77B-4AF7-9280-4FA496352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5843" name="Slide Number Placeholder 3">
            <a:extLst>
              <a:ext uri="{FF2B5EF4-FFF2-40B4-BE49-F238E27FC236}">
                <a16:creationId xmlns:a16="http://schemas.microsoft.com/office/drawing/2014/main" id="{3DAA01A2-0658-40BC-9056-6FC809A2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88BC1F9F-48A9-4C54-8B58-D42637AB6D67}" type="slidenum">
              <a:rPr lang="en-US" altLang="en-US" sz="1200" smtClean="0">
                <a:latin typeface="Arial Black" panose="020B0A040201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200">
              <a:latin typeface="Arial Black" panose="020B0A04020102020204" pitchFamily="34" charset="0"/>
            </a:endParaRPr>
          </a:p>
        </p:txBody>
      </p:sp>
      <p:sp>
        <p:nvSpPr>
          <p:cNvPr id="35844" name="Date Placeholder 4">
            <a:extLst>
              <a:ext uri="{FF2B5EF4-FFF2-40B4-BE49-F238E27FC236}">
                <a16:creationId xmlns:a16="http://schemas.microsoft.com/office/drawing/2014/main" id="{CA69DBF2-2C51-46E4-95CC-96952544A84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49069C42-E285-49A7-9768-9D14F36A9020}" type="datetime1">
              <a:rPr lang="en-US" altLang="en-US" sz="1200" smtClean="0">
                <a:latin typeface="Arial" panose="020B0604020202020204" pitchFamily="34" charset="0"/>
              </a:rPr>
              <a:pPr algn="r">
                <a:spcBef>
                  <a:spcPct val="0"/>
                </a:spcBef>
                <a:buFontTx/>
                <a:buNone/>
              </a:pPr>
              <a:t>9/30/2020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pic>
        <p:nvPicPr>
          <p:cNvPr id="35845" name="Picture 2">
            <a:extLst>
              <a:ext uri="{FF2B5EF4-FFF2-40B4-BE49-F238E27FC236}">
                <a16:creationId xmlns:a16="http://schemas.microsoft.com/office/drawing/2014/main" id="{C1F4BCB8-C322-4F20-A2E6-672E49978252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6" t="30650" r="58577" b="12790"/>
          <a:stretch>
            <a:fillRect/>
          </a:stretch>
        </p:blipFill>
        <p:spPr>
          <a:xfrm>
            <a:off x="228600" y="457200"/>
            <a:ext cx="3259138" cy="6019800"/>
          </a:xfrm>
        </p:spPr>
      </p:pic>
      <p:pic>
        <p:nvPicPr>
          <p:cNvPr id="35846" name="Picture 3">
            <a:extLst>
              <a:ext uri="{FF2B5EF4-FFF2-40B4-BE49-F238E27FC236}">
                <a16:creationId xmlns:a16="http://schemas.microsoft.com/office/drawing/2014/main" id="{D7FD976F-CBA7-44C2-886D-122734824EF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7" t="42558" r="56485" b="21719"/>
          <a:stretch>
            <a:fillRect/>
          </a:stretch>
        </p:blipFill>
        <p:spPr>
          <a:xfrm>
            <a:off x="3810000" y="1371600"/>
            <a:ext cx="4938713" cy="5257800"/>
          </a:xfrm>
        </p:spPr>
      </p:pic>
    </p:spTree>
  </p:cSld>
  <p:clrMapOvr>
    <a:masterClrMapping/>
  </p:clrMapOvr>
  <p:transition spd="slow" advTm="16612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5">
            <a:extLst>
              <a:ext uri="{FF2B5EF4-FFF2-40B4-BE49-F238E27FC236}">
                <a16:creationId xmlns:a16="http://schemas.microsoft.com/office/drawing/2014/main" id="{8778E7DB-DF5C-49DC-9039-F4BE421EA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358743B2-EADA-45CF-8AFF-8FE63E4E7C3D}" type="slidenum">
              <a:rPr lang="en-US" altLang="en-US" sz="1200" smtClean="0">
                <a:latin typeface="Arial Black" panose="020B0A040201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200">
              <a:latin typeface="Arial Black" panose="020B0A04020102020204" pitchFamily="34" charset="0"/>
            </a:endParaRPr>
          </a:p>
        </p:txBody>
      </p:sp>
      <p:sp>
        <p:nvSpPr>
          <p:cNvPr id="36867" name="Date Placeholder 6">
            <a:extLst>
              <a:ext uri="{FF2B5EF4-FFF2-40B4-BE49-F238E27FC236}">
                <a16:creationId xmlns:a16="http://schemas.microsoft.com/office/drawing/2014/main" id="{8E64DA1B-88B3-456A-AFEC-18485F78AB2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5D132C3C-D1B4-443E-A43D-DE5A5CBEAA7A}" type="datetime1">
              <a:rPr lang="en-US" altLang="en-US" sz="1200" smtClean="0">
                <a:latin typeface="Arial" panose="020B0604020202020204" pitchFamily="34" charset="0"/>
              </a:rPr>
              <a:pPr algn="r">
                <a:spcBef>
                  <a:spcPct val="0"/>
                </a:spcBef>
                <a:buFontTx/>
                <a:buNone/>
              </a:pPr>
              <a:t>9/30/2020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36868" name="Rectangle 2">
            <a:extLst>
              <a:ext uri="{FF2B5EF4-FFF2-40B4-BE49-F238E27FC236}">
                <a16:creationId xmlns:a16="http://schemas.microsoft.com/office/drawing/2014/main" id="{7E6E524C-C5A2-4D05-BFC9-0BB0AB2EE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altLang="en-US" dirty="0" err="1"/>
              <a:t>Тракција</a:t>
            </a:r>
            <a:endParaRPr lang="en-US" altLang="en-US" dirty="0"/>
          </a:p>
        </p:txBody>
      </p:sp>
      <p:sp>
        <p:nvSpPr>
          <p:cNvPr id="36869" name="Rectangle 3">
            <a:extLst>
              <a:ext uri="{FF2B5EF4-FFF2-40B4-BE49-F238E27FC236}">
                <a16:creationId xmlns:a16="http://schemas.microsoft.com/office/drawing/2014/main" id="{24A2B29C-9EA1-4F72-A3EE-BBA4544C4F2A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39738" y="2667000"/>
            <a:ext cx="2709862" cy="2743200"/>
          </a:xfrm>
        </p:spPr>
        <p:txBody>
          <a:bodyPr/>
          <a:lstStyle/>
          <a:p>
            <a:pPr eaLnBrk="1" hangingPunct="1"/>
            <a:r>
              <a:rPr lang="sr-Cyrl-RS" altLang="en-US" sz="2800" dirty="0"/>
              <a:t>кожна; </a:t>
            </a:r>
          </a:p>
          <a:p>
            <a:pPr eaLnBrk="1" hangingPunct="1"/>
            <a:r>
              <a:rPr lang="sr-Cyrl-RS" altLang="en-US" sz="2800" dirty="0"/>
              <a:t>коштана; </a:t>
            </a:r>
          </a:p>
          <a:p>
            <a:pPr eaLnBrk="1" hangingPunct="1"/>
            <a:r>
              <a:rPr lang="sr-Cyrl-RS" altLang="en-US" sz="2800" dirty="0"/>
              <a:t>преко гипса</a:t>
            </a:r>
            <a:endParaRPr lang="en-US" altLang="en-US" sz="2800" dirty="0"/>
          </a:p>
        </p:txBody>
      </p:sp>
      <p:pic>
        <p:nvPicPr>
          <p:cNvPr id="36870" name="Picture 5">
            <a:extLst>
              <a:ext uri="{FF2B5EF4-FFF2-40B4-BE49-F238E27FC236}">
                <a16:creationId xmlns:a16="http://schemas.microsoft.com/office/drawing/2014/main" id="{DC4C177C-990F-49A9-9DA4-1E5E4BDEBAB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1063" y="2143125"/>
            <a:ext cx="4943475" cy="4178300"/>
          </a:xfrm>
        </p:spPr>
      </p:pic>
    </p:spTree>
  </p:cSld>
  <p:clrMapOvr>
    <a:masterClrMapping/>
  </p:clrMapOvr>
  <p:transition spd="slow" advTm="2688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C7D0B358-295C-46EC-9D2D-6CB1D51B2A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РЕХАБИЛИТАЦИЈА НАКОН ФРАКТУРА КОСТИЈУ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E234BCC-775F-40E8-9102-24D4A47B3D4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 advTm="9019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FD707DE1-8961-49E9-B0C5-CF24632DA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/>
          <a:lstStyle/>
          <a:p>
            <a:pPr marL="838200" indent="-838200" eaLnBrk="1" hangingPunct="1"/>
            <a:r>
              <a:rPr lang="sr-Cyrl-CS" altLang="en-US" sz="4000">
                <a:latin typeface="Verdana" panose="020B0604030504040204" pitchFamily="34" charset="0"/>
              </a:rPr>
              <a:t> Рехабилитација након прелома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E1E8D6E-9D5A-48BA-8F61-C40A5B24F4D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179638"/>
            <a:ext cx="8229600" cy="4525962"/>
          </a:xfrm>
        </p:spPr>
        <p:txBody>
          <a:bodyPr rtlCol="0">
            <a:normAutofit lnSpcReduction="10000"/>
          </a:bodyPr>
          <a:lstStyle/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x-none" dirty="0">
                <a:latin typeface="Verdana" pitchFamily="34" charset="0"/>
              </a:rPr>
              <a:t>За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време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имобилизације</a:t>
            </a:r>
            <a:endParaRPr lang="sr-Latn-CS" dirty="0">
              <a:latin typeface="Verdana" pitchFamily="34" charset="0"/>
            </a:endParaRPr>
          </a:p>
          <a:p>
            <a:pPr marL="1371600" lvl="2" indent="-4572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x-none" dirty="0">
                <a:latin typeface="Verdana" pitchFamily="34" charset="0"/>
              </a:rPr>
              <a:t>Стимулација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остеогенезе</a:t>
            </a:r>
            <a:endParaRPr lang="sr-Latn-CS" dirty="0">
              <a:latin typeface="Verdana" pitchFamily="34" charset="0"/>
            </a:endParaRPr>
          </a:p>
          <a:p>
            <a:pPr marL="1371600" lvl="2" indent="-4572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x-none" dirty="0">
                <a:latin typeface="Verdana" pitchFamily="34" charset="0"/>
              </a:rPr>
              <a:t>Превенција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компликација</a:t>
            </a:r>
            <a:endParaRPr lang="sr-Latn-CS" dirty="0">
              <a:latin typeface="Verdana" pitchFamily="34" charset="0"/>
            </a:endParaRPr>
          </a:p>
          <a:p>
            <a:pPr marL="1371600" lvl="2" indent="-45720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sr-Latn-CS" dirty="0">
              <a:latin typeface="Verdana" pitchFamily="34" charset="0"/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x-none" dirty="0">
                <a:latin typeface="Verdana" pitchFamily="34" charset="0"/>
              </a:rPr>
              <a:t>Након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скидања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имобилизације</a:t>
            </a:r>
            <a:endParaRPr lang="sr-Latn-CS" dirty="0">
              <a:latin typeface="Verdana" pitchFamily="34" charset="0"/>
            </a:endParaRPr>
          </a:p>
          <a:p>
            <a:pPr marL="1371600" lvl="2" indent="-4572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x-none" dirty="0">
                <a:latin typeface="Verdana" pitchFamily="34" charset="0"/>
              </a:rPr>
              <a:t>Повећање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обима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покрета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у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зглобовима</a:t>
            </a:r>
            <a:endParaRPr lang="sr-Latn-CS" dirty="0">
              <a:latin typeface="Verdana" pitchFamily="34" charset="0"/>
            </a:endParaRPr>
          </a:p>
          <a:p>
            <a:pPr marL="1371600" lvl="2" indent="-4572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x-none" dirty="0">
                <a:latin typeface="Verdana" pitchFamily="34" charset="0"/>
              </a:rPr>
              <a:t>Повећање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мишићне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снаге</a:t>
            </a:r>
            <a:endParaRPr lang="sr-Latn-CS" dirty="0">
              <a:latin typeface="Verdana" pitchFamily="34" charset="0"/>
            </a:endParaRPr>
          </a:p>
          <a:p>
            <a:pPr marL="1371600" lvl="2" indent="-4572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x-none" dirty="0">
                <a:latin typeface="Verdana" pitchFamily="34" charset="0"/>
              </a:rPr>
              <a:t>Побољшање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координације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покрета</a:t>
            </a:r>
            <a:endParaRPr lang="sr-Latn-CS" dirty="0">
              <a:latin typeface="Verdana" pitchFamily="34" charset="0"/>
            </a:endParaRPr>
          </a:p>
          <a:p>
            <a:pPr marL="1371600" lvl="2" indent="-4572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x-none" dirty="0">
                <a:latin typeface="Verdana" pitchFamily="34" charset="0"/>
              </a:rPr>
              <a:t>Повећање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брзине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покрета</a:t>
            </a:r>
            <a:endParaRPr lang="sr-Latn-CS" dirty="0">
              <a:latin typeface="Verdana" pitchFamily="34" charset="0"/>
            </a:endParaRPr>
          </a:p>
          <a:p>
            <a:pPr marL="1371600" lvl="2" indent="-4572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x-none" dirty="0">
                <a:latin typeface="Verdana" pitchFamily="34" charset="0"/>
              </a:rPr>
              <a:t>Повећање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локалне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и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опште</a:t>
            </a:r>
            <a:r>
              <a:rPr lang="sr-Latn-CS" dirty="0">
                <a:latin typeface="Verdana" pitchFamily="34" charset="0"/>
              </a:rPr>
              <a:t> </a:t>
            </a:r>
            <a:r>
              <a:rPr lang="x-none" dirty="0">
                <a:latin typeface="Verdana" pitchFamily="34" charset="0"/>
              </a:rPr>
              <a:t>издржљивости</a:t>
            </a:r>
            <a:endParaRPr lang="en-US" dirty="0">
              <a:latin typeface="Verdana" pitchFamily="34" charset="0"/>
            </a:endParaRPr>
          </a:p>
        </p:txBody>
      </p:sp>
    </p:spTree>
  </p:cSld>
  <p:clrMapOvr>
    <a:masterClrMapping/>
  </p:clrMapOvr>
  <p:transition spd="slow" advTm="63539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118BF28-8624-4218-8CBB-6D59E647D1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000" dirty="0"/>
              <a:t>  </a:t>
            </a:r>
            <a:r>
              <a:rPr lang="x-none" sz="4000" dirty="0"/>
              <a:t>СТИМУЛАЦИЈА</a:t>
            </a:r>
            <a:r>
              <a:rPr lang="en-GB" sz="4000" dirty="0"/>
              <a:t> </a:t>
            </a:r>
            <a:r>
              <a:rPr lang="x-none" sz="4000" dirty="0"/>
              <a:t>ОСТЕОГЕНЕЗЕ</a:t>
            </a:r>
            <a:r>
              <a:rPr lang="en-GB" sz="4000" dirty="0"/>
              <a:t> </a:t>
            </a:r>
            <a:r>
              <a:rPr lang="x-none" sz="4000" dirty="0"/>
              <a:t>ЗА</a:t>
            </a:r>
            <a:r>
              <a:rPr lang="en-GB" sz="4000" dirty="0"/>
              <a:t> </a:t>
            </a:r>
            <a:r>
              <a:rPr lang="x-none" sz="4000" dirty="0"/>
              <a:t>ВРЕМЕ</a:t>
            </a:r>
            <a:r>
              <a:rPr lang="en-GB" sz="4000" dirty="0"/>
              <a:t> </a:t>
            </a:r>
            <a:r>
              <a:rPr lang="x-none" sz="4000" dirty="0"/>
              <a:t>ИМОБИЛИЗАЦИЈЕ</a:t>
            </a:r>
            <a:endParaRPr lang="en-US" sz="4000" dirty="0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0B683494-0ED6-4399-BEAE-9762B598A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57400"/>
            <a:ext cx="7772400" cy="45720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b="1"/>
              <a:t>КТХ</a:t>
            </a:r>
            <a:endParaRPr lang="sr-Latn-CS" altLang="en-US" b="1"/>
          </a:p>
          <a:p>
            <a:pPr marL="1009650" lvl="1" indent="-609600" eaLnBrk="1" hangingPunct="1">
              <a:lnSpc>
                <a:spcPct val="80000"/>
              </a:lnSpc>
            </a:pPr>
            <a:r>
              <a:rPr lang="en-US" altLang="en-US" sz="2400" b="1"/>
              <a:t>Статичке</a:t>
            </a:r>
            <a:r>
              <a:rPr lang="en-GB" altLang="en-US" sz="2400" b="1"/>
              <a:t> </a:t>
            </a:r>
            <a:r>
              <a:rPr lang="en-US" altLang="en-US" sz="2400" b="1"/>
              <a:t>контракције</a:t>
            </a:r>
            <a:r>
              <a:rPr lang="en-GB" altLang="en-US" sz="2400" b="1"/>
              <a:t> </a:t>
            </a:r>
            <a:r>
              <a:rPr lang="en-US" altLang="en-US" sz="2400" b="1"/>
              <a:t>имобилисаних</a:t>
            </a:r>
            <a:r>
              <a:rPr lang="en-GB" altLang="en-US" sz="2400" b="1"/>
              <a:t> </a:t>
            </a:r>
            <a:r>
              <a:rPr lang="en-US" altLang="en-US" sz="2400" b="1"/>
              <a:t>мишића</a:t>
            </a:r>
            <a:r>
              <a:rPr lang="en-GB" altLang="en-US" sz="2400"/>
              <a:t> </a:t>
            </a:r>
            <a:endParaRPr lang="sr-Latn-CS" altLang="en-US" sz="2400"/>
          </a:p>
          <a:p>
            <a:pPr marL="1009650" lvl="1" indent="-609600" eaLnBrk="1" hangingPunct="1">
              <a:lnSpc>
                <a:spcPct val="80000"/>
              </a:lnSpc>
            </a:pPr>
            <a:r>
              <a:rPr lang="en-US" altLang="en-US" sz="2400" b="1"/>
              <a:t>Контракција</a:t>
            </a:r>
            <a:r>
              <a:rPr lang="en-GB" altLang="en-US" sz="2400" b="1"/>
              <a:t> </a:t>
            </a:r>
            <a:r>
              <a:rPr lang="en-US" altLang="en-US" sz="2400" b="1"/>
              <a:t>мишића</a:t>
            </a:r>
            <a:r>
              <a:rPr lang="en-GB" altLang="en-US" sz="2400" b="1"/>
              <a:t> </a:t>
            </a:r>
            <a:r>
              <a:rPr lang="en-US" altLang="en-US" sz="2400" b="1"/>
              <a:t>и</a:t>
            </a:r>
            <a:r>
              <a:rPr lang="en-GB" altLang="en-US" sz="2400" b="1"/>
              <a:t> </a:t>
            </a:r>
            <a:r>
              <a:rPr lang="en-US" altLang="en-US" sz="2400" b="1"/>
              <a:t>мобилизација</a:t>
            </a:r>
            <a:r>
              <a:rPr lang="en-GB" altLang="en-US" sz="2400" b="1"/>
              <a:t> </a:t>
            </a:r>
            <a:r>
              <a:rPr lang="en-US" altLang="en-US" sz="2400" b="1"/>
              <a:t>зглобова</a:t>
            </a:r>
            <a:r>
              <a:rPr lang="en-GB" altLang="en-US" sz="2400" b="1"/>
              <a:t> </a:t>
            </a:r>
            <a:r>
              <a:rPr lang="en-US" altLang="en-US" sz="2400" b="1"/>
              <a:t>суседних</a:t>
            </a:r>
            <a:r>
              <a:rPr lang="en-GB" altLang="en-US" sz="2400"/>
              <a:t> </a:t>
            </a:r>
            <a:r>
              <a:rPr lang="en-US" altLang="en-US" sz="2400"/>
              <a:t>и</a:t>
            </a:r>
            <a:r>
              <a:rPr lang="en-GB" altLang="en-US" sz="2400"/>
              <a:t> </a:t>
            </a:r>
            <a:r>
              <a:rPr lang="en-US" altLang="en-US" sz="2400"/>
              <a:t>других</a:t>
            </a:r>
            <a:r>
              <a:rPr lang="en-GB" altLang="en-US" sz="2400"/>
              <a:t> </a:t>
            </a:r>
            <a:r>
              <a:rPr lang="en-US" altLang="en-US" sz="2400"/>
              <a:t>сегмената</a:t>
            </a:r>
            <a:r>
              <a:rPr lang="en-GB" altLang="en-US" sz="2400"/>
              <a:t> </a:t>
            </a:r>
            <a:r>
              <a:rPr lang="en-US" altLang="en-US" sz="2400"/>
              <a:t>локомоторног</a:t>
            </a:r>
            <a:r>
              <a:rPr lang="en-GB" altLang="en-US" sz="2400"/>
              <a:t> </a:t>
            </a:r>
            <a:r>
              <a:rPr lang="en-US" altLang="en-US" sz="2400"/>
              <a:t>апарата</a:t>
            </a:r>
            <a:r>
              <a:rPr lang="en-GB" altLang="en-US" sz="2400"/>
              <a:t>.</a:t>
            </a:r>
            <a:endParaRPr lang="en-GB" altLang="en-US" sz="2400" b="1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sr-Latn-CS" altLang="en-US" b="1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b="1"/>
              <a:t>ИФС</a:t>
            </a:r>
            <a:r>
              <a:rPr lang="en-GB" altLang="en-US"/>
              <a:t> (90-100 </a:t>
            </a:r>
            <a:r>
              <a:rPr lang="en-US" altLang="en-US"/>
              <a:t>Хз</a:t>
            </a:r>
            <a:r>
              <a:rPr lang="en-GB" altLang="en-US"/>
              <a:t>, </a:t>
            </a:r>
            <a:r>
              <a:rPr lang="en-US" altLang="en-US"/>
              <a:t>или</a:t>
            </a:r>
            <a:r>
              <a:rPr lang="en-GB" altLang="en-US"/>
              <a:t> 100 </a:t>
            </a:r>
            <a:r>
              <a:rPr lang="en-US" altLang="en-US"/>
              <a:t>Хз</a:t>
            </a:r>
            <a:r>
              <a:rPr lang="en-GB" altLang="en-US"/>
              <a:t>, 1-2 x </a:t>
            </a:r>
            <a:r>
              <a:rPr lang="en-US" altLang="en-US"/>
              <a:t>дневно</a:t>
            </a:r>
            <a:r>
              <a:rPr lang="en-GB" altLang="en-US"/>
              <a:t>)</a:t>
            </a:r>
            <a:endParaRPr lang="en-GB" altLang="en-US" b="1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sr-Latn-CS" altLang="en-US" b="1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b="1"/>
              <a:t>МП</a:t>
            </a:r>
            <a:endParaRPr lang="en-US" altLang="en-US"/>
          </a:p>
        </p:txBody>
      </p:sp>
    </p:spTree>
  </p:cSld>
  <p:clrMapOvr>
    <a:masterClrMapping/>
  </p:clrMapOvr>
  <p:transition spd="slow" advTm="17169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D93AEB2F-5D02-4F60-92AF-ED7CF06DF7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000" dirty="0"/>
              <a:t> </a:t>
            </a:r>
            <a:r>
              <a:rPr lang="x-none" sz="4000" dirty="0"/>
              <a:t>РЕХАБИЛИТАЦИЈА</a:t>
            </a:r>
            <a:r>
              <a:rPr lang="en-GB" sz="4000" dirty="0"/>
              <a:t> </a:t>
            </a:r>
            <a:r>
              <a:rPr lang="x-none" sz="4000" dirty="0"/>
              <a:t>ПОСЛЕ</a:t>
            </a:r>
            <a:r>
              <a:rPr lang="en-GB" sz="4000" dirty="0"/>
              <a:t> </a:t>
            </a:r>
            <a:r>
              <a:rPr lang="x-none" sz="4000" dirty="0"/>
              <a:t>СКИДАЊА</a:t>
            </a:r>
            <a:r>
              <a:rPr lang="en-GB" sz="4000" dirty="0"/>
              <a:t> </a:t>
            </a:r>
            <a:r>
              <a:rPr lang="x-none" sz="4000" dirty="0"/>
              <a:t>ИМОБИЛИЗАЦИЈЕ</a:t>
            </a:r>
            <a:endParaRPr lang="en-US" sz="4000" dirty="0"/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3FABA371-97F1-4F2B-9F0B-4AEA1312E4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352800"/>
            <a:ext cx="5334000" cy="1905000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</a:pPr>
            <a:r>
              <a:rPr lang="sr-Cyrl-RS" altLang="en-US" b="1"/>
              <a:t>Контрактура (</a:t>
            </a:r>
            <a:r>
              <a:rPr lang="en-GB" altLang="en-US" b="1"/>
              <a:t> </a:t>
            </a:r>
            <a:r>
              <a:rPr lang="en-US" altLang="en-US" b="1"/>
              <a:t>укоченост</a:t>
            </a:r>
            <a:r>
              <a:rPr lang="en-GB" altLang="en-US" b="1"/>
              <a:t> </a:t>
            </a:r>
            <a:r>
              <a:rPr lang="en-US" altLang="en-US" b="1"/>
              <a:t>зглобова</a:t>
            </a:r>
            <a:endParaRPr lang="sr-Cyrl-RS" altLang="en-US" b="1"/>
          </a:p>
          <a:p>
            <a:pPr marL="457200" indent="-457200" eaLnBrk="1" hangingPunct="1">
              <a:lnSpc>
                <a:spcPct val="80000"/>
              </a:lnSpc>
            </a:pPr>
            <a:r>
              <a:rPr lang="sr-Cyrl-RS" altLang="en-US" b="1"/>
              <a:t>Ослабљена снага мишића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lang="sr-Cyrl-RS" altLang="en-US" b="1"/>
              <a:t>Оштећена функција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lang="sr-Cyrl-RS" altLang="en-US" b="1"/>
              <a:t>Локомоција</a:t>
            </a:r>
            <a:endParaRPr lang="en-GB" altLang="en-US"/>
          </a:p>
        </p:txBody>
      </p:sp>
      <p:pic>
        <p:nvPicPr>
          <p:cNvPr id="40964" name="Picture 5" descr="HPIM0400">
            <a:extLst>
              <a:ext uri="{FF2B5EF4-FFF2-40B4-BE49-F238E27FC236}">
                <a16:creationId xmlns:a16="http://schemas.microsoft.com/office/drawing/2014/main" id="{C53F84A5-292E-48C3-BCDD-197A3DF0CE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9"/>
          <a:stretch>
            <a:fillRect/>
          </a:stretch>
        </p:blipFill>
        <p:spPr bwMode="auto">
          <a:xfrm>
            <a:off x="5410200" y="2343150"/>
            <a:ext cx="3733800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237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1D32DF95-CC8E-4AE6-9062-F76A617D02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sz="3200" b="1">
                <a:latin typeface="Verdana" pitchFamily="34" charset="0"/>
              </a:rPr>
              <a:t>Рехабилитација</a:t>
            </a:r>
            <a:r>
              <a:rPr lang="sr-Latn-CS" sz="3200" b="1">
                <a:latin typeface="Verdana" pitchFamily="34" charset="0"/>
              </a:rPr>
              <a:t> </a:t>
            </a:r>
            <a:r>
              <a:rPr lang="x-none" sz="3200" b="1">
                <a:latin typeface="Verdana" pitchFamily="34" charset="0"/>
              </a:rPr>
              <a:t>по</a:t>
            </a:r>
            <a:r>
              <a:rPr lang="sr-Latn-CS" sz="3200" b="1">
                <a:latin typeface="Verdana" pitchFamily="34" charset="0"/>
              </a:rPr>
              <a:t> </a:t>
            </a:r>
            <a:r>
              <a:rPr lang="x-none" sz="3200" b="1">
                <a:latin typeface="Verdana" pitchFamily="34" charset="0"/>
              </a:rPr>
              <a:t>скидању</a:t>
            </a:r>
            <a:r>
              <a:rPr lang="sr-Latn-CS" sz="3200" b="1">
                <a:latin typeface="Verdana" pitchFamily="34" charset="0"/>
              </a:rPr>
              <a:t> </a:t>
            </a:r>
            <a:r>
              <a:rPr lang="x-none" sz="3200" b="1">
                <a:latin typeface="Verdana" pitchFamily="34" charset="0"/>
              </a:rPr>
              <a:t>имобилизације</a:t>
            </a:r>
            <a:endParaRPr lang="en-US" sz="3200" b="1">
              <a:latin typeface="Verdana" pitchFamily="34" charset="0"/>
            </a:endParaRP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EE13BD48-F7B6-4C85-B6D2-3579D911F83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458200" cy="5486400"/>
          </a:xfrm>
        </p:spPr>
        <p:txBody>
          <a:bodyPr rtlCol="0">
            <a:normAutofit lnSpcReduction="10000"/>
          </a:bodyPr>
          <a:lstStyle/>
          <a:p>
            <a:pPr marL="381000" indent="-3810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x-none" sz="2400" dirty="0">
                <a:latin typeface="Verdana" pitchFamily="34" charset="0"/>
              </a:rPr>
              <a:t>КИНЕЗИТЕРАПИЈА</a:t>
            </a:r>
            <a:endParaRPr lang="sr-Latn-CS" sz="2400" dirty="0">
              <a:latin typeface="Verdana" pitchFamily="34" charset="0"/>
            </a:endParaRPr>
          </a:p>
          <a:p>
            <a:pPr marL="800100" lvl="1" indent="-3429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x-none" sz="2000" dirty="0">
                <a:latin typeface="Verdana" pitchFamily="34" charset="0"/>
              </a:rPr>
              <a:t>Активне</a:t>
            </a:r>
            <a:r>
              <a:rPr lang="sr-Latn-CS" sz="2000" dirty="0">
                <a:latin typeface="Verdana" pitchFamily="34" charset="0"/>
              </a:rPr>
              <a:t> </a:t>
            </a:r>
            <a:r>
              <a:rPr lang="x-none" sz="2000" dirty="0">
                <a:latin typeface="Verdana" pitchFamily="34" charset="0"/>
              </a:rPr>
              <a:t>вежбе</a:t>
            </a:r>
            <a:r>
              <a:rPr lang="sr-Cyrl-RS" sz="2000" dirty="0">
                <a:latin typeface="Verdana" pitchFamily="34" charset="0"/>
              </a:rPr>
              <a:t> (</a:t>
            </a:r>
            <a:r>
              <a:rPr lang="sr-Cyrl-RS" sz="2000" dirty="0">
                <a:solidFill>
                  <a:srgbClr val="FF0000"/>
                </a:solidFill>
                <a:latin typeface="Verdana" pitchFamily="34" charset="0"/>
              </a:rPr>
              <a:t>пасивне не </a:t>
            </a:r>
            <a:r>
              <a:rPr lang="sr-Cyrl-RS" sz="2000" dirty="0">
                <a:latin typeface="Verdana" pitchFamily="34" charset="0"/>
              </a:rPr>
              <a:t>код свежих прелома)</a:t>
            </a:r>
            <a:endParaRPr lang="en-US" sz="2000" dirty="0">
              <a:latin typeface="Verdana" pitchFamily="34" charset="0"/>
            </a:endParaRPr>
          </a:p>
          <a:p>
            <a:pPr marL="381000" indent="-3810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x-none" sz="2400" dirty="0">
                <a:latin typeface="Verdana" pitchFamily="34" charset="0"/>
              </a:rPr>
              <a:t>ТЕРМОТЕРАПИЈА</a:t>
            </a:r>
            <a:endParaRPr lang="en-US" sz="2400" dirty="0">
              <a:latin typeface="Verdana" pitchFamily="34" charset="0"/>
            </a:endParaRPr>
          </a:p>
          <a:p>
            <a:pPr marL="800100" lvl="1" indent="-3429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x-none" sz="2000" dirty="0">
                <a:latin typeface="Verdana" pitchFamily="34" charset="0"/>
              </a:rPr>
              <a:t>КРИОМАСАЖА</a:t>
            </a:r>
            <a:r>
              <a:rPr lang="en-US" sz="2000" dirty="0">
                <a:latin typeface="Verdana" pitchFamily="34" charset="0"/>
              </a:rPr>
              <a:t> </a:t>
            </a:r>
            <a:r>
              <a:rPr lang="x-none" sz="2000" dirty="0">
                <a:latin typeface="Verdana" pitchFamily="34" charset="0"/>
              </a:rPr>
              <a:t>код</a:t>
            </a:r>
            <a:r>
              <a:rPr lang="en-US" sz="2000" dirty="0">
                <a:latin typeface="Verdana" pitchFamily="34" charset="0"/>
              </a:rPr>
              <a:t> </a:t>
            </a:r>
            <a:r>
              <a:rPr lang="x-none" sz="2000" dirty="0">
                <a:latin typeface="Verdana" pitchFamily="34" charset="0"/>
              </a:rPr>
              <a:t>отока</a:t>
            </a:r>
            <a:r>
              <a:rPr lang="en-US" sz="2000" dirty="0">
                <a:latin typeface="Verdana" pitchFamily="34" charset="0"/>
              </a:rPr>
              <a:t> </a:t>
            </a:r>
            <a:r>
              <a:rPr lang="x-none" sz="2000" dirty="0">
                <a:latin typeface="Verdana" pitchFamily="34" charset="0"/>
              </a:rPr>
              <a:t>и</a:t>
            </a:r>
            <a:r>
              <a:rPr lang="en-US" sz="2000" dirty="0">
                <a:latin typeface="Verdana" pitchFamily="34" charset="0"/>
              </a:rPr>
              <a:t> </a:t>
            </a:r>
            <a:r>
              <a:rPr lang="x-none" sz="2000" dirty="0">
                <a:latin typeface="Verdana" pitchFamily="34" charset="0"/>
              </a:rPr>
              <a:t>присутног</a:t>
            </a:r>
            <a:r>
              <a:rPr lang="en-US" sz="2000" dirty="0">
                <a:latin typeface="Verdana" pitchFamily="34" charset="0"/>
              </a:rPr>
              <a:t> </a:t>
            </a:r>
            <a:r>
              <a:rPr lang="x-none" sz="2000" dirty="0">
                <a:latin typeface="Verdana" pitchFamily="34" charset="0"/>
              </a:rPr>
              <a:t>реакт</a:t>
            </a:r>
            <a:r>
              <a:rPr lang="en-US" sz="2000" dirty="0">
                <a:latin typeface="Verdana" pitchFamily="34" charset="0"/>
              </a:rPr>
              <a:t>. </a:t>
            </a:r>
            <a:r>
              <a:rPr lang="x-none" sz="2000" dirty="0">
                <a:latin typeface="Verdana" pitchFamily="34" charset="0"/>
              </a:rPr>
              <a:t>запаљења</a:t>
            </a:r>
            <a:endParaRPr lang="en-US" sz="2000" dirty="0">
              <a:latin typeface="Verdana" pitchFamily="34" charset="0"/>
            </a:endParaRPr>
          </a:p>
          <a:p>
            <a:pPr marL="800100" lvl="1" indent="-3429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x-none" sz="2000" dirty="0">
                <a:latin typeface="Verdana" pitchFamily="34" charset="0"/>
              </a:rPr>
              <a:t>ТОПЛЕ</a:t>
            </a:r>
            <a:r>
              <a:rPr lang="en-US" sz="2000" dirty="0">
                <a:latin typeface="Verdana" pitchFamily="34" charset="0"/>
              </a:rPr>
              <a:t> </a:t>
            </a:r>
            <a:r>
              <a:rPr lang="x-none" sz="2000" dirty="0">
                <a:latin typeface="Verdana" pitchFamily="34" charset="0"/>
              </a:rPr>
              <a:t>ДИФ</a:t>
            </a:r>
            <a:r>
              <a:rPr lang="en-US" sz="2000" dirty="0">
                <a:latin typeface="Verdana" pitchFamily="34" charset="0"/>
              </a:rPr>
              <a:t>.</a:t>
            </a:r>
            <a:r>
              <a:rPr lang="x-none" sz="2000" dirty="0">
                <a:latin typeface="Verdana" pitchFamily="34" charset="0"/>
              </a:rPr>
              <a:t>ЗОНЕ</a:t>
            </a:r>
            <a:endParaRPr lang="en-US" sz="2000" dirty="0">
              <a:latin typeface="Verdana" pitchFamily="34" charset="0"/>
            </a:endParaRPr>
          </a:p>
          <a:p>
            <a:pPr marL="381000" indent="-3810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x-none" sz="2400" dirty="0">
                <a:latin typeface="Verdana" pitchFamily="34" charset="0"/>
              </a:rPr>
              <a:t>ЕЛЕКТРОТЕРАПИЈА</a:t>
            </a:r>
            <a:endParaRPr lang="en-US" sz="2400" dirty="0">
              <a:latin typeface="Verdana" pitchFamily="34" charset="0"/>
            </a:endParaRPr>
          </a:p>
          <a:p>
            <a:pPr marL="800100" lvl="1" indent="-3429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x-none" sz="2000" dirty="0">
                <a:latin typeface="Verdana" pitchFamily="34" charset="0"/>
              </a:rPr>
              <a:t>СГ</a:t>
            </a:r>
            <a:r>
              <a:rPr lang="en-US" sz="2000" dirty="0">
                <a:latin typeface="Verdana" pitchFamily="34" charset="0"/>
              </a:rPr>
              <a:t>, </a:t>
            </a:r>
            <a:r>
              <a:rPr lang="x-none" sz="2000" dirty="0">
                <a:latin typeface="Verdana" pitchFamily="34" charset="0"/>
              </a:rPr>
              <a:t>ЕФ</a:t>
            </a:r>
            <a:r>
              <a:rPr lang="en-US" sz="2000" dirty="0">
                <a:latin typeface="Verdana" pitchFamily="34" charset="0"/>
              </a:rPr>
              <a:t>(</a:t>
            </a:r>
            <a:r>
              <a:rPr lang="x-none" sz="2000" dirty="0">
                <a:latin typeface="Verdana" pitchFamily="34" charset="0"/>
              </a:rPr>
              <a:t>КЈ</a:t>
            </a:r>
            <a:r>
              <a:rPr lang="en-US" sz="2000" dirty="0">
                <a:latin typeface="Verdana" pitchFamily="34" charset="0"/>
              </a:rPr>
              <a:t>, </a:t>
            </a:r>
            <a:r>
              <a:rPr lang="x-none" sz="2000" dirty="0">
                <a:latin typeface="Verdana" pitchFamily="34" charset="0"/>
              </a:rPr>
              <a:t>кортикостероиди</a:t>
            </a:r>
            <a:r>
              <a:rPr lang="en-US" sz="2000" dirty="0">
                <a:latin typeface="Verdana" pitchFamily="34" charset="0"/>
              </a:rPr>
              <a:t>, </a:t>
            </a:r>
            <a:r>
              <a:rPr lang="sr-Latn-RS" sz="2000" dirty="0">
                <a:latin typeface="Verdana" pitchFamily="34" charset="0"/>
              </a:rPr>
              <a:t>Thyomucase</a:t>
            </a:r>
            <a:r>
              <a:rPr lang="en-US" sz="2000" dirty="0">
                <a:latin typeface="Verdana" pitchFamily="34" charset="0"/>
              </a:rPr>
              <a:t>, </a:t>
            </a:r>
            <a:r>
              <a:rPr lang="sr-Latn-RS" sz="2000" dirty="0">
                <a:latin typeface="Verdana" pitchFamily="34" charset="0"/>
              </a:rPr>
              <a:t>Hylase</a:t>
            </a:r>
            <a:r>
              <a:rPr lang="en-US" sz="2000" dirty="0">
                <a:latin typeface="Verdana" pitchFamily="34" charset="0"/>
              </a:rPr>
              <a:t>, </a:t>
            </a:r>
            <a:r>
              <a:rPr lang="x-none" sz="2000" dirty="0">
                <a:latin typeface="Verdana" pitchFamily="34" charset="0"/>
              </a:rPr>
              <a:t>вазодилататори</a:t>
            </a:r>
            <a:r>
              <a:rPr lang="en-US" sz="2000" dirty="0">
                <a:latin typeface="Verdana" pitchFamily="34" charset="0"/>
              </a:rPr>
              <a:t>)</a:t>
            </a:r>
          </a:p>
          <a:p>
            <a:pPr marL="800100" lvl="1" indent="-3429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x-none" sz="2000" dirty="0">
                <a:latin typeface="Verdana" pitchFamily="34" charset="0"/>
              </a:rPr>
              <a:t>ДДС</a:t>
            </a:r>
            <a:r>
              <a:rPr lang="en-US" sz="2000" dirty="0">
                <a:latin typeface="Verdana" pitchFamily="34" charset="0"/>
              </a:rPr>
              <a:t>, </a:t>
            </a:r>
            <a:r>
              <a:rPr lang="x-none" sz="2000" dirty="0">
                <a:latin typeface="Verdana" pitchFamily="34" charset="0"/>
              </a:rPr>
              <a:t>ЛЕДУК</a:t>
            </a:r>
            <a:r>
              <a:rPr lang="en-US" sz="2000" dirty="0">
                <a:latin typeface="Verdana" pitchFamily="34" charset="0"/>
              </a:rPr>
              <a:t>, </a:t>
            </a:r>
          </a:p>
          <a:p>
            <a:pPr marL="800100" lvl="1" indent="-3429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x-none" sz="2000" dirty="0">
                <a:latin typeface="Verdana" pitchFamily="34" charset="0"/>
              </a:rPr>
              <a:t>СП</a:t>
            </a:r>
            <a:r>
              <a:rPr lang="en-US" sz="2000" dirty="0">
                <a:latin typeface="Verdana" pitchFamily="34" charset="0"/>
              </a:rPr>
              <a:t>-</a:t>
            </a:r>
            <a:r>
              <a:rPr lang="x-none" sz="2000" dirty="0">
                <a:latin typeface="Verdana" pitchFamily="34" charset="0"/>
              </a:rPr>
              <a:t>ОБЛИК</a:t>
            </a:r>
            <a:r>
              <a:rPr lang="en-US" sz="2000" dirty="0">
                <a:latin typeface="Verdana" pitchFamily="34" charset="0"/>
              </a:rPr>
              <a:t>-</a:t>
            </a:r>
            <a:r>
              <a:rPr lang="x-none" sz="2000" dirty="0">
                <a:latin typeface="Verdana" pitchFamily="34" charset="0"/>
              </a:rPr>
              <a:t>мод</a:t>
            </a:r>
            <a:r>
              <a:rPr lang="en-US" sz="2000" dirty="0">
                <a:latin typeface="Verdana" pitchFamily="34" charset="0"/>
              </a:rPr>
              <a:t>.</a:t>
            </a:r>
            <a:r>
              <a:rPr lang="x-none" sz="2000" dirty="0">
                <a:latin typeface="Verdana" pitchFamily="34" charset="0"/>
              </a:rPr>
              <a:t>импулсне</a:t>
            </a:r>
            <a:r>
              <a:rPr lang="en-US" sz="2000" dirty="0">
                <a:latin typeface="Verdana" pitchFamily="34" charset="0"/>
              </a:rPr>
              <a:t> </a:t>
            </a:r>
            <a:r>
              <a:rPr lang="x-none" sz="2000" dirty="0">
                <a:latin typeface="Verdana" pitchFamily="34" charset="0"/>
              </a:rPr>
              <a:t>струје</a:t>
            </a:r>
            <a:endParaRPr lang="en-US" sz="2000" dirty="0">
              <a:latin typeface="Verdana" pitchFamily="34" charset="0"/>
            </a:endParaRPr>
          </a:p>
          <a:p>
            <a:pPr marL="800100" lvl="1" indent="-34290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x-none" sz="2000" dirty="0">
                <a:latin typeface="Verdana" pitchFamily="34" charset="0"/>
              </a:rPr>
              <a:t>ИФС</a:t>
            </a:r>
            <a:r>
              <a:rPr lang="en-US" sz="2000" dirty="0">
                <a:latin typeface="Verdana" pitchFamily="34" charset="0"/>
              </a:rPr>
              <a:t>, </a:t>
            </a:r>
            <a:r>
              <a:rPr lang="x-none" sz="2000" dirty="0">
                <a:latin typeface="Verdana" pitchFamily="34" charset="0"/>
              </a:rPr>
              <a:t>ТЕНС</a:t>
            </a:r>
            <a:r>
              <a:rPr lang="en-US" sz="2000" dirty="0">
                <a:latin typeface="Verdana" pitchFamily="34" charset="0"/>
              </a:rPr>
              <a:t>, </a:t>
            </a:r>
          </a:p>
          <a:p>
            <a:pPr marL="381000" indent="-3810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x-none" sz="2400" dirty="0">
                <a:latin typeface="Verdana" pitchFamily="34" charset="0"/>
              </a:rPr>
              <a:t>МАГНЕТОТЕРАПИЈА</a:t>
            </a:r>
            <a:endParaRPr lang="en-US" sz="2400" dirty="0">
              <a:latin typeface="Verdana" pitchFamily="34" charset="0"/>
            </a:endParaRPr>
          </a:p>
          <a:p>
            <a:pPr marL="381000" indent="-3810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x-none" sz="2400" dirty="0">
                <a:latin typeface="Verdana" pitchFamily="34" charset="0"/>
              </a:rPr>
              <a:t>ЛАСЕРОТЕРАПИЈА</a:t>
            </a:r>
            <a:endParaRPr lang="en-US" sz="2400" dirty="0">
              <a:latin typeface="Verdana" pitchFamily="34" charset="0"/>
            </a:endParaRPr>
          </a:p>
          <a:p>
            <a:pPr marL="381000" indent="-3810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x-none" sz="2400" dirty="0">
                <a:latin typeface="Verdana" pitchFamily="34" charset="0"/>
              </a:rPr>
              <a:t>УЛТРАЗВУЧНА</a:t>
            </a:r>
            <a:r>
              <a:rPr lang="en-US" sz="2400" dirty="0">
                <a:latin typeface="Verdana" pitchFamily="34" charset="0"/>
              </a:rPr>
              <a:t> </a:t>
            </a:r>
            <a:r>
              <a:rPr lang="x-none" sz="2400" dirty="0">
                <a:latin typeface="Verdana" pitchFamily="34" charset="0"/>
              </a:rPr>
              <a:t>ТЕРАПИЈА</a:t>
            </a:r>
            <a:endParaRPr lang="en-US" sz="2400" dirty="0">
              <a:latin typeface="Verdana" pitchFamily="34" charset="0"/>
            </a:endParaRPr>
          </a:p>
          <a:p>
            <a:pPr marL="381000" indent="-3810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x-none" sz="2400" dirty="0">
                <a:latin typeface="Verdana" pitchFamily="34" charset="0"/>
              </a:rPr>
              <a:t>ХИДРОТЕРАПИЈА</a:t>
            </a:r>
            <a:r>
              <a:rPr lang="sr-Latn-CS" sz="2400" dirty="0">
                <a:latin typeface="Verdana" pitchFamily="34" charset="0"/>
              </a:rPr>
              <a:t>:</a:t>
            </a:r>
            <a:r>
              <a:rPr lang="sr-Cyrl-RS" sz="2400" dirty="0">
                <a:latin typeface="Verdana" pitchFamily="34" charset="0"/>
              </a:rPr>
              <a:t>н</a:t>
            </a:r>
            <a:r>
              <a:rPr lang="x-none" sz="2400" dirty="0">
                <a:latin typeface="Verdana" pitchFamily="34" charset="0"/>
              </a:rPr>
              <a:t>аизменичне</a:t>
            </a:r>
            <a:r>
              <a:rPr lang="en-US" sz="2400" dirty="0">
                <a:latin typeface="Verdana" pitchFamily="34" charset="0"/>
              </a:rPr>
              <a:t> </a:t>
            </a:r>
            <a:r>
              <a:rPr lang="x-none" sz="2400" dirty="0">
                <a:latin typeface="Verdana" pitchFamily="34" charset="0"/>
              </a:rPr>
              <a:t>купке</a:t>
            </a:r>
            <a:r>
              <a:rPr lang="sr-Cyrl-RS" sz="2400" dirty="0">
                <a:latin typeface="Verdana" pitchFamily="34" charset="0"/>
              </a:rPr>
              <a:t>,хидрокинези</a:t>
            </a:r>
            <a:endParaRPr lang="en-US" sz="2400" dirty="0">
              <a:latin typeface="Verdana" pitchFamily="34" charset="0"/>
            </a:endParaRPr>
          </a:p>
          <a:p>
            <a:pPr marL="381000" indent="-3810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x-none" sz="2400" dirty="0">
                <a:latin typeface="Verdana" pitchFamily="34" charset="0"/>
              </a:rPr>
              <a:t>МАСАЖА</a:t>
            </a:r>
            <a:r>
              <a:rPr lang="en-US" sz="2400" dirty="0">
                <a:latin typeface="Verdana" pitchFamily="34" charset="0"/>
              </a:rPr>
              <a:t> </a:t>
            </a:r>
            <a:r>
              <a:rPr lang="sr-Cyrl-RS" sz="2400" dirty="0">
                <a:latin typeface="Verdana" pitchFamily="34" charset="0"/>
              </a:rPr>
              <a:t>(</a:t>
            </a:r>
            <a:r>
              <a:rPr lang="x-none" sz="2400" dirty="0">
                <a:solidFill>
                  <a:srgbClr val="FF0000"/>
                </a:solidFill>
                <a:latin typeface="Verdana" pitchFamily="34" charset="0"/>
              </a:rPr>
              <a:t>н</a:t>
            </a:r>
            <a:r>
              <a:rPr lang="sr-Cyrl-RS" sz="2400" dirty="0">
                <a:solidFill>
                  <a:srgbClr val="FF0000"/>
                </a:solidFill>
                <a:latin typeface="Verdana" pitchFamily="34" charset="0"/>
              </a:rPr>
              <a:t>е</a:t>
            </a:r>
            <a:r>
              <a:rPr lang="en-US" sz="2400" dirty="0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x-none" sz="2400" dirty="0">
                <a:latin typeface="Verdana" pitchFamily="34" charset="0"/>
              </a:rPr>
              <a:t>у</a:t>
            </a:r>
            <a:r>
              <a:rPr lang="en-US" sz="2400" dirty="0">
                <a:latin typeface="Verdana" pitchFamily="34" charset="0"/>
              </a:rPr>
              <a:t> </a:t>
            </a:r>
            <a:r>
              <a:rPr lang="x-none" sz="2400" dirty="0">
                <a:latin typeface="Verdana" pitchFamily="34" charset="0"/>
              </a:rPr>
              <a:t>пределу</a:t>
            </a:r>
            <a:r>
              <a:rPr lang="en-US" sz="2400" dirty="0">
                <a:latin typeface="Verdana" pitchFamily="34" charset="0"/>
              </a:rPr>
              <a:t> </a:t>
            </a:r>
            <a:r>
              <a:rPr lang="x-none" sz="2400" dirty="0">
                <a:latin typeface="Verdana" pitchFamily="34" charset="0"/>
              </a:rPr>
              <a:t>калуса</a:t>
            </a:r>
            <a:r>
              <a:rPr lang="sr-Latn-CS" sz="2400" dirty="0">
                <a:latin typeface="Verdana" pitchFamily="34" charset="0"/>
              </a:rPr>
              <a:t>.</a:t>
            </a:r>
            <a:r>
              <a:rPr lang="en-US" sz="2400" dirty="0">
                <a:latin typeface="Verdana" pitchFamily="34" charset="0"/>
              </a:rPr>
              <a:t> </a:t>
            </a:r>
            <a:endParaRPr lang="sr-Latn-CS" sz="2400" dirty="0">
              <a:latin typeface="Verdana" pitchFamily="34" charset="0"/>
            </a:endParaRPr>
          </a:p>
          <a:p>
            <a:pPr marL="381000" indent="-3810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x-none" sz="2400" dirty="0">
                <a:latin typeface="Verdana" pitchFamily="34" charset="0"/>
              </a:rPr>
              <a:t>ТЕРАПИЈА</a:t>
            </a:r>
            <a:r>
              <a:rPr lang="en-US" sz="2400" dirty="0">
                <a:latin typeface="Verdana" pitchFamily="34" charset="0"/>
              </a:rPr>
              <a:t> </a:t>
            </a:r>
            <a:r>
              <a:rPr lang="x-none" sz="2400" dirty="0">
                <a:latin typeface="Verdana" pitchFamily="34" charset="0"/>
              </a:rPr>
              <a:t>РАДОМ</a:t>
            </a:r>
            <a:endParaRPr lang="en-US" sz="2400" dirty="0">
              <a:latin typeface="Verdana" pitchFamily="34" charset="0"/>
            </a:endParaRPr>
          </a:p>
        </p:txBody>
      </p:sp>
    </p:spTree>
  </p:cSld>
  <p:clrMapOvr>
    <a:masterClrMapping/>
  </p:clrMapOvr>
  <p:transition spd="slow" advTm="186466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F701E60-0B72-4C98-B73D-AF399EC42E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sz="4000" b="1">
                <a:latin typeface="Verdana" pitchFamily="34" charset="0"/>
              </a:rPr>
              <a:t>Физиотерапеутска</a:t>
            </a:r>
            <a:r>
              <a:rPr lang="en-US" sz="4000" b="1">
                <a:latin typeface="Verdana" pitchFamily="34" charset="0"/>
              </a:rPr>
              <a:t> </a:t>
            </a:r>
            <a:r>
              <a:rPr lang="x-none" sz="4000" b="1">
                <a:latin typeface="Verdana" pitchFamily="34" charset="0"/>
              </a:rPr>
              <a:t>процена</a:t>
            </a:r>
            <a:endParaRPr lang="en-US" sz="4000" b="1">
              <a:latin typeface="Verdana" pitchFamily="34" charset="0"/>
            </a:endParaRP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D0F83857-6F41-4F09-A39C-4F4659F4EB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/>
            <a:r>
              <a:rPr lang="en-US" altLang="en-US">
                <a:latin typeface="Verdana" panose="020B0604030504040204" pitchFamily="34" charset="0"/>
              </a:rPr>
              <a:t>мерење обима покрета, </a:t>
            </a:r>
          </a:p>
          <a:p>
            <a:pPr marL="609600" indent="-609600" eaLnBrk="1" hangingPunct="1"/>
            <a:r>
              <a:rPr lang="en-US" altLang="en-US">
                <a:latin typeface="Verdana" panose="020B0604030504040204" pitchFamily="34" charset="0"/>
              </a:rPr>
              <a:t>мануелени мишићни тест, </a:t>
            </a:r>
          </a:p>
          <a:p>
            <a:pPr marL="609600" indent="-609600" eaLnBrk="1" hangingPunct="1"/>
            <a:r>
              <a:rPr lang="en-US" altLang="en-US">
                <a:latin typeface="Verdana" panose="020B0604030504040204" pitchFamily="34" charset="0"/>
              </a:rPr>
              <a:t>динамометрију и </a:t>
            </a:r>
          </a:p>
          <a:p>
            <a:pPr marL="609600" indent="-609600" eaLnBrk="1" hangingPunct="1"/>
            <a:r>
              <a:rPr lang="en-US" altLang="en-US">
                <a:latin typeface="Verdana" panose="020B0604030504040204" pitchFamily="34" charset="0"/>
              </a:rPr>
              <a:t>тестове координације и спретности шаке ("Је</a:t>
            </a:r>
            <a:r>
              <a:rPr lang="sr-Latn-RS" altLang="en-US">
                <a:latin typeface="Verdana" panose="020B0604030504040204" pitchFamily="34" charset="0"/>
              </a:rPr>
              <a:t>bsen</a:t>
            </a:r>
            <a:r>
              <a:rPr lang="en-US" altLang="en-US">
                <a:latin typeface="Verdana" panose="020B0604030504040204" pitchFamily="34" charset="0"/>
              </a:rPr>
              <a:t> </a:t>
            </a:r>
            <a:r>
              <a:rPr lang="sr-Latn-RS" altLang="en-US">
                <a:latin typeface="Verdana" panose="020B0604030504040204" pitchFamily="34" charset="0"/>
              </a:rPr>
              <a:t>hand function</a:t>
            </a:r>
            <a:r>
              <a:rPr lang="en-US" altLang="en-US">
                <a:latin typeface="Verdana" panose="020B0604030504040204" pitchFamily="34" charset="0"/>
              </a:rPr>
              <a:t>" или „</a:t>
            </a:r>
            <a:r>
              <a:rPr lang="sr-Latn-RS" altLang="en-US">
                <a:latin typeface="Verdana" panose="020B0604030504040204" pitchFamily="34" charset="0"/>
              </a:rPr>
              <a:t>In hand</a:t>
            </a:r>
            <a:r>
              <a:rPr lang="en-US" altLang="en-US">
                <a:latin typeface="Verdana" panose="020B0604030504040204" pitchFamily="34" charset="0"/>
              </a:rPr>
              <a:t> </a:t>
            </a:r>
            <a:r>
              <a:rPr lang="sr-Latn-RS" altLang="en-US">
                <a:latin typeface="Verdana" panose="020B0604030504040204" pitchFamily="34" charset="0"/>
              </a:rPr>
              <a:t>manipulation test</a:t>
            </a:r>
            <a:r>
              <a:rPr lang="en-US" altLang="en-US">
                <a:latin typeface="Verdana" panose="020B0604030504040204" pitchFamily="34" charset="0"/>
              </a:rPr>
              <a:t>").</a:t>
            </a:r>
          </a:p>
        </p:txBody>
      </p:sp>
    </p:spTree>
  </p:cSld>
  <p:clrMapOvr>
    <a:masterClrMapping/>
  </p:clrMapOvr>
  <p:transition spd="slow" advTm="2309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063C3AEE-4B27-464F-B3EF-BBC0C30F1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" y="2362200"/>
            <a:ext cx="83058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побољшање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неуромишићне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контроле</a:t>
            </a:r>
            <a:r>
              <a:rPr lang="sr-Latn-CS" altLang="en-US" sz="2800">
                <a:latin typeface="Arial" panose="020B0604020202020204" pitchFamily="34" charset="0"/>
              </a:rPr>
              <a:t>,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извођење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елементарних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и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сложених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</a:rPr>
              <a:t>А</a:t>
            </a:r>
            <a:r>
              <a:rPr lang="sr-Latn-RS" altLang="en-US" sz="2800">
                <a:latin typeface="Arial" panose="020B0604020202020204" pitchFamily="34" charset="0"/>
              </a:rPr>
              <a:t>D</a:t>
            </a:r>
            <a:r>
              <a:rPr lang="en-US" altLang="en-US" sz="2800">
                <a:latin typeface="Arial" panose="020B0604020202020204" pitchFamily="34" charset="0"/>
              </a:rPr>
              <a:t>Ж</a:t>
            </a:r>
            <a:r>
              <a:rPr lang="sr-Latn-CS" altLang="en-US" sz="2800">
                <a:latin typeface="Arial" panose="020B0604020202020204" pitchFamily="34" charset="0"/>
              </a:rPr>
              <a:t>,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спречавање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маладаптивних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кретњи</a:t>
            </a:r>
            <a:endParaRPr lang="sr-Latn-CS" altLang="en-US" sz="2800">
              <a:latin typeface="Arial" panose="020B0604020202020204" pitchFamily="34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sr-Latn-CS" altLang="en-US" sz="1600">
              <a:latin typeface="Arial" panose="020B0604020202020204" pitchFamily="34" charset="0"/>
            </a:endParaRPr>
          </a:p>
          <a:p>
            <a:pPr algn="just">
              <a:spcBef>
                <a:spcPct val="0"/>
              </a:spcBef>
              <a:buFontTx/>
              <a:buChar char="-"/>
            </a:pP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вежбе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кинетичког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ланца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sr-Latn-CS" altLang="en-US" sz="2800">
              <a:latin typeface="Arial" panose="020B0604020202020204" pitchFamily="34" charset="0"/>
            </a:endParaRPr>
          </a:p>
          <a:p>
            <a:pPr algn="just">
              <a:spcBef>
                <a:spcPct val="0"/>
              </a:spcBef>
              <a:buFontTx/>
              <a:buChar char="-"/>
            </a:pP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вежбе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равнотеже</a:t>
            </a:r>
            <a:endParaRPr lang="sr-Latn-CS" altLang="en-US" sz="2800">
              <a:latin typeface="Arial" panose="020B0604020202020204" pitchFamily="34" charset="0"/>
            </a:endParaRPr>
          </a:p>
          <a:p>
            <a:pPr algn="just">
              <a:spcBef>
                <a:spcPct val="0"/>
              </a:spcBef>
              <a:buFontTx/>
              <a:buChar char="-"/>
            </a:pPr>
            <a:r>
              <a:rPr lang="en-US" altLang="en-US" sz="2800">
                <a:latin typeface="Arial" panose="020B0604020202020204" pitchFamily="34" charset="0"/>
              </a:rPr>
              <a:t>вежбе</a:t>
            </a:r>
            <a:r>
              <a:rPr lang="sr-Latn-CS" altLang="en-US" sz="2800">
                <a:latin typeface="Arial" panose="020B0604020202020204" pitchFamily="34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проприоцепције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sr-Latn-CS" altLang="en-US" sz="2800">
              <a:latin typeface="Arial" panose="020B0604020202020204" pitchFamily="34" charset="0"/>
            </a:endParaRPr>
          </a:p>
          <a:p>
            <a:pPr algn="just">
              <a:spcBef>
                <a:spcPct val="0"/>
              </a:spcBef>
              <a:buFontTx/>
              <a:buChar char="-"/>
            </a:pP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вежбе</a:t>
            </a:r>
            <a:r>
              <a:rPr lang="sr-Latn-C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  <a:cs typeface="Times New Roman" panose="02020603050405020304" pitchFamily="18" charset="0"/>
              </a:rPr>
              <a:t>координације</a:t>
            </a:r>
            <a:endParaRPr lang="sr-Latn-CS" altLang="en-US" sz="2800">
              <a:latin typeface="Arial" panose="020B0604020202020204" pitchFamily="34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sr-Latn-CS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sr-Latn-CS" altLang="en-US" sz="2800">
              <a:latin typeface="Arial" panose="020B0604020202020204" pitchFamily="34" charset="0"/>
            </a:endParaRPr>
          </a:p>
        </p:txBody>
      </p:sp>
      <p:sp>
        <p:nvSpPr>
          <p:cNvPr id="44035" name="Text Box 3">
            <a:extLst>
              <a:ext uri="{FF2B5EF4-FFF2-40B4-BE49-F238E27FC236}">
                <a16:creationId xmlns:a16="http://schemas.microsoft.com/office/drawing/2014/main" id="{772B686C-D7C8-427F-8A34-1EB279E11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90538"/>
            <a:ext cx="73914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sr-Latn-CS" altLang="en-US" sz="4000" b="1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000" b="1">
                <a:solidFill>
                  <a:schemeClr val="tx2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Фаза</a:t>
            </a:r>
            <a:r>
              <a:rPr lang="sr-Latn-CS" altLang="en-US" sz="4000" b="1">
                <a:solidFill>
                  <a:schemeClr val="tx2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4000" b="1">
                <a:solidFill>
                  <a:schemeClr val="tx2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функционалне</a:t>
            </a:r>
            <a:r>
              <a:rPr lang="sr-Latn-CS" altLang="en-US" sz="4000" b="1">
                <a:solidFill>
                  <a:schemeClr val="tx2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4000" b="1">
                <a:solidFill>
                  <a:schemeClr val="tx2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рехабилитације</a:t>
            </a:r>
          </a:p>
        </p:txBody>
      </p:sp>
    </p:spTree>
  </p:cSld>
  <p:clrMapOvr>
    <a:masterClrMapping/>
  </p:clrMapOvr>
  <p:transition spd="slow" advTm="23926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5858B96D-E057-460A-A436-5EABB7BB8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92162"/>
          </a:xfrm>
        </p:spPr>
        <p:txBody>
          <a:bodyPr/>
          <a:lstStyle/>
          <a:p>
            <a:pPr eaLnBrk="1" hangingPunct="1"/>
            <a:r>
              <a:rPr lang="sr-Cyrl-RS" altLang="en-US">
                <a:latin typeface="Verdana" panose="020B0604030504040204" pitchFamily="34" charset="0"/>
              </a:rPr>
              <a:t>Најчешћи преломи</a:t>
            </a:r>
            <a:endParaRPr lang="en-US" altLang="en-US">
              <a:latin typeface="Verdana" panose="020B0604030504040204" pitchFamily="34" charset="0"/>
            </a:endParaRP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51230956-FEF9-43C2-886F-AF9C4BABD8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2578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en-US" altLang="en-US" sz="2400" b="1">
                <a:latin typeface="Verdana" panose="020B0604030504040204" pitchFamily="34" charset="0"/>
              </a:rPr>
              <a:t>Prelomi gornjeg okrajka humerusa </a:t>
            </a:r>
            <a:r>
              <a:rPr lang="en-US" altLang="en-US" sz="2400" b="1" i="1">
                <a:latin typeface="Verdana" panose="020B0604030504040204" pitchFamily="34" charset="0"/>
              </a:rPr>
              <a:t>(Fractura partis proximalis humeri)</a:t>
            </a:r>
            <a:endParaRPr lang="sr-Latn-CS" altLang="en-US" sz="2400" b="1" i="1">
              <a:latin typeface="Verdana" panose="020B060403050404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en-US" altLang="en-US" sz="2400" b="1">
              <a:latin typeface="Verdana" panose="020B060403050404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altLang="en-US" sz="2400" b="1">
                <a:latin typeface="Verdana" panose="020B0604030504040204" pitchFamily="34" charset="0"/>
              </a:rPr>
              <a:t>Prelom</a:t>
            </a:r>
            <a:r>
              <a:rPr lang="sr-Latn-CS" altLang="en-US" sz="2400" b="1">
                <a:latin typeface="Verdana" panose="020B0604030504040204" pitchFamily="34" charset="0"/>
              </a:rPr>
              <a:t> </a:t>
            </a:r>
            <a:r>
              <a:rPr lang="en-US" altLang="en-US" sz="2400" b="1">
                <a:latin typeface="Verdana" panose="020B0604030504040204" pitchFamily="34" charset="0"/>
              </a:rPr>
              <a:t>radijusa</a:t>
            </a:r>
            <a:r>
              <a:rPr lang="sr-Latn-CS" altLang="en-US" sz="2400" b="1">
                <a:latin typeface="Verdana" panose="020B0604030504040204" pitchFamily="34" charset="0"/>
              </a:rPr>
              <a:t> </a:t>
            </a:r>
            <a:r>
              <a:rPr lang="en-US" altLang="en-US" sz="2400" b="1">
                <a:latin typeface="Verdana" panose="020B0604030504040204" pitchFamily="34" charset="0"/>
              </a:rPr>
              <a:t>na</a:t>
            </a:r>
            <a:r>
              <a:rPr lang="sr-Latn-CS" altLang="en-US" sz="2400" b="1">
                <a:latin typeface="Verdana" panose="020B0604030504040204" pitchFamily="34" charset="0"/>
              </a:rPr>
              <a:t> </a:t>
            </a:r>
            <a:r>
              <a:rPr lang="en-US" altLang="en-US" sz="2400" b="1">
                <a:latin typeface="Verdana" panose="020B0604030504040204" pitchFamily="34" charset="0"/>
              </a:rPr>
              <a:t>tippičnom</a:t>
            </a:r>
            <a:r>
              <a:rPr lang="sr-Latn-CS" altLang="en-US" sz="2400" b="1">
                <a:latin typeface="Verdana" panose="020B0604030504040204" pitchFamily="34" charset="0"/>
              </a:rPr>
              <a:t> </a:t>
            </a:r>
            <a:r>
              <a:rPr lang="en-US" altLang="en-US" sz="2400" b="1">
                <a:latin typeface="Verdana" panose="020B0604030504040204" pitchFamily="34" charset="0"/>
              </a:rPr>
              <a:t>mestu</a:t>
            </a:r>
            <a:r>
              <a:rPr lang="sr-Latn-CS" altLang="en-US" sz="2400" b="1">
                <a:latin typeface="Verdana" panose="020B0604030504040204" pitchFamily="34" charset="0"/>
              </a:rPr>
              <a:t>(</a:t>
            </a:r>
            <a:r>
              <a:rPr lang="en-US" altLang="en-US" sz="2400" b="1">
                <a:latin typeface="Verdana" panose="020B0604030504040204" pitchFamily="34" charset="0"/>
              </a:rPr>
              <a:t>Fractura radii loco typico</a:t>
            </a:r>
            <a:r>
              <a:rPr lang="sr-Latn-CS" altLang="en-US" sz="2400" b="1">
                <a:latin typeface="Verdana" panose="020B0604030504040204" pitchFamily="34" charset="0"/>
              </a:rPr>
              <a:t>)</a:t>
            </a:r>
          </a:p>
          <a:p>
            <a:pPr algn="just" eaLnBrk="1" hangingPunct="1">
              <a:lnSpc>
                <a:spcPct val="80000"/>
              </a:lnSpc>
            </a:pPr>
            <a:endParaRPr lang="sr-Latn-CS" altLang="en-US" sz="2400" b="1">
              <a:latin typeface="Verdana" panose="020B060403050404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altLang="en-US" sz="2400" b="1">
                <a:latin typeface="Verdana" panose="020B0604030504040204" pitchFamily="34" charset="0"/>
              </a:rPr>
              <a:t>Prelom</a:t>
            </a:r>
            <a:r>
              <a:rPr lang="sr-Latn-CS" altLang="en-US" sz="2400" b="1">
                <a:latin typeface="Verdana" panose="020B0604030504040204" pitchFamily="34" charset="0"/>
              </a:rPr>
              <a:t> </a:t>
            </a:r>
            <a:r>
              <a:rPr lang="en-US" altLang="en-US" sz="2400" b="1">
                <a:latin typeface="Verdana" panose="020B0604030504040204" pitchFamily="34" charset="0"/>
              </a:rPr>
              <a:t>navikularne</a:t>
            </a:r>
            <a:r>
              <a:rPr lang="sr-Latn-CS" altLang="en-US" sz="2400" b="1">
                <a:latin typeface="Verdana" panose="020B0604030504040204" pitchFamily="34" charset="0"/>
              </a:rPr>
              <a:t> </a:t>
            </a:r>
            <a:r>
              <a:rPr lang="en-US" altLang="en-US" sz="2400" b="1">
                <a:latin typeface="Verdana" panose="020B0604030504040204" pitchFamily="34" charset="0"/>
              </a:rPr>
              <a:t>kosti</a:t>
            </a:r>
            <a:r>
              <a:rPr lang="sr-Latn-CS" altLang="en-US" sz="2400" b="1">
                <a:latin typeface="Verdana" panose="020B0604030504040204" pitchFamily="34" charset="0"/>
              </a:rPr>
              <a:t> </a:t>
            </a:r>
            <a:r>
              <a:rPr lang="en-US" altLang="en-US" sz="2400" b="1">
                <a:latin typeface="Verdana" panose="020B0604030504040204" pitchFamily="34" charset="0"/>
              </a:rPr>
              <a:t>ručja</a:t>
            </a:r>
            <a:r>
              <a:rPr lang="sr-Latn-CS" altLang="en-US" sz="2400" b="1">
                <a:latin typeface="Verdana" panose="020B0604030504040204" pitchFamily="34" charset="0"/>
              </a:rPr>
              <a:t>(</a:t>
            </a:r>
            <a:r>
              <a:rPr lang="en-US" altLang="en-US" sz="2400" b="1">
                <a:latin typeface="Verdana" panose="020B0604030504040204" pitchFamily="34" charset="0"/>
              </a:rPr>
              <a:t>Fractura ossis navicularis (scaphoideii)</a:t>
            </a:r>
            <a:endParaRPr lang="sr-Latn-CS" altLang="en-US" sz="2400" b="1">
              <a:latin typeface="Verdana" panose="020B060403050404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sr-Latn-CS" altLang="en-US" sz="2400" b="1">
              <a:latin typeface="Verdana" panose="020B060403050404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altLang="en-US" sz="2400" b="1">
                <a:latin typeface="Verdana" panose="020B0604030504040204" pitchFamily="34" charset="0"/>
              </a:rPr>
              <a:t>Prelomi vrata femura(Fractura colli femoris)</a:t>
            </a:r>
            <a:endParaRPr lang="sr-Latn-CS" altLang="en-US" sz="2400" b="1">
              <a:latin typeface="Verdana" panose="020B060403050404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sr-Latn-CS" altLang="en-US" sz="2400" b="1">
              <a:latin typeface="Verdana" panose="020B060403050404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altLang="en-US" sz="2400" b="1">
                <a:latin typeface="Verdana" panose="020B0604030504040204" pitchFamily="34" charset="0"/>
              </a:rPr>
              <a:t>Prelom dijafize potkolenice</a:t>
            </a:r>
            <a:r>
              <a:rPr lang="sr-Latn-CS" altLang="en-US" sz="2400" b="1">
                <a:latin typeface="Verdana" panose="020B0604030504040204" pitchFamily="34" charset="0"/>
              </a:rPr>
              <a:t>(</a:t>
            </a:r>
            <a:r>
              <a:rPr lang="en-US" altLang="en-US" sz="2400" b="1">
                <a:latin typeface="Verdana" panose="020B0604030504040204" pitchFamily="34" charset="0"/>
              </a:rPr>
              <a:t>Fractura</a:t>
            </a:r>
            <a:r>
              <a:rPr lang="sr-Latn-CS" altLang="en-US" sz="2400" b="1">
                <a:latin typeface="Verdana" panose="020B0604030504040204" pitchFamily="34" charset="0"/>
              </a:rPr>
              <a:t> </a:t>
            </a:r>
            <a:r>
              <a:rPr lang="en-US" altLang="en-US" sz="2400" b="1">
                <a:latin typeface="Verdana" panose="020B0604030504040204" pitchFamily="34" charset="0"/>
              </a:rPr>
              <a:t>cruris</a:t>
            </a:r>
            <a:r>
              <a:rPr lang="sr-Latn-CS" altLang="en-US" sz="2400" b="1">
                <a:latin typeface="Verdana" panose="020B0604030504040204" pitchFamily="34" charset="0"/>
              </a:rPr>
              <a:t>)</a:t>
            </a:r>
          </a:p>
          <a:p>
            <a:pPr algn="just" eaLnBrk="1" hangingPunct="1">
              <a:lnSpc>
                <a:spcPct val="80000"/>
              </a:lnSpc>
            </a:pPr>
            <a:endParaRPr lang="sr-Latn-CS" altLang="en-US" sz="2400" b="1">
              <a:latin typeface="Verdana" panose="020B0604030504040204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altLang="en-US" sz="2400" b="1">
                <a:latin typeface="Verdana" panose="020B0604030504040204" pitchFamily="34" charset="0"/>
              </a:rPr>
              <a:t>Prelomi</a:t>
            </a:r>
            <a:r>
              <a:rPr lang="sr-Latn-CS" altLang="en-US" sz="2400" b="1">
                <a:latin typeface="Verdana" panose="020B0604030504040204" pitchFamily="34" charset="0"/>
              </a:rPr>
              <a:t> </a:t>
            </a:r>
            <a:r>
              <a:rPr lang="en-US" altLang="en-US" sz="2400" b="1">
                <a:latin typeface="Verdana" panose="020B0604030504040204" pitchFamily="34" charset="0"/>
              </a:rPr>
              <a:t>maleolusa</a:t>
            </a:r>
            <a:r>
              <a:rPr lang="sr-Latn-CS" altLang="en-US" sz="2400" b="1">
                <a:latin typeface="Verdana" panose="020B0604030504040204" pitchFamily="34" charset="0"/>
              </a:rPr>
              <a:t> </a:t>
            </a:r>
            <a:r>
              <a:rPr lang="en-US" altLang="en-US" sz="2400" b="1">
                <a:latin typeface="Verdana" panose="020B0604030504040204" pitchFamily="34" charset="0"/>
              </a:rPr>
              <a:t>tibiae</a:t>
            </a:r>
            <a:r>
              <a:rPr lang="sr-Latn-CS" altLang="en-US" sz="2400" b="1">
                <a:latin typeface="Verdana" panose="020B0604030504040204" pitchFamily="34" charset="0"/>
              </a:rPr>
              <a:t>, </a:t>
            </a:r>
            <a:r>
              <a:rPr lang="en-US" altLang="en-US" sz="2400" b="1">
                <a:latin typeface="Verdana" panose="020B0604030504040204" pitchFamily="34" charset="0"/>
              </a:rPr>
              <a:t>fibulae</a:t>
            </a:r>
            <a:r>
              <a:rPr lang="sr-Latn-CS" altLang="en-US" sz="2400" b="1">
                <a:latin typeface="Verdana" panose="020B0604030504040204" pitchFamily="34" charset="0"/>
              </a:rPr>
              <a:t> </a:t>
            </a:r>
            <a:r>
              <a:rPr lang="en-US" altLang="en-US" sz="2400" b="1">
                <a:latin typeface="Verdana" panose="020B0604030504040204" pitchFamily="34" charset="0"/>
              </a:rPr>
              <a:t>ili</a:t>
            </a:r>
            <a:r>
              <a:rPr lang="sr-Latn-CS" altLang="en-US" sz="2400" b="1">
                <a:latin typeface="Verdana" panose="020B0604030504040204" pitchFamily="34" charset="0"/>
              </a:rPr>
              <a:t> </a:t>
            </a:r>
            <a:r>
              <a:rPr lang="en-US" altLang="en-US" sz="2400" b="1">
                <a:latin typeface="Verdana" panose="020B0604030504040204" pitchFamily="34" charset="0"/>
              </a:rPr>
              <a:t>trimaleolarni</a:t>
            </a:r>
            <a:r>
              <a:rPr lang="sr-Latn-CS" altLang="en-US" sz="2400" b="1">
                <a:latin typeface="Verdana" panose="020B0604030504040204" pitchFamily="34" charset="0"/>
              </a:rPr>
              <a:t> </a:t>
            </a:r>
            <a:r>
              <a:rPr lang="en-US" altLang="en-US" sz="2400" b="1">
                <a:latin typeface="Verdana" panose="020B0604030504040204" pitchFamily="34" charset="0"/>
              </a:rPr>
              <a:t>prelomi</a:t>
            </a:r>
          </a:p>
        </p:txBody>
      </p:sp>
    </p:spTree>
  </p:cSld>
  <p:clrMapOvr>
    <a:masterClrMapping/>
  </p:clrMapOvr>
  <p:transition spd="slow" advTm="4292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>
            <a:extLst>
              <a:ext uri="{FF2B5EF4-FFF2-40B4-BE49-F238E27FC236}">
                <a16:creationId xmlns:a16="http://schemas.microsoft.com/office/drawing/2014/main" id="{2DE53B20-06B7-4FC2-B69F-735BFB97D6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50" y="381000"/>
            <a:ext cx="61531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r" eaLnBrk="1" hangingPunct="1">
              <a:defRPr/>
            </a:pPr>
            <a:r>
              <a:rPr lang="x-none" sz="4400" u="sn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Грађа</a:t>
            </a:r>
            <a:r>
              <a:rPr lang="en-US" sz="4400" u="sn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x-none" sz="4400" u="sn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кости</a:t>
            </a:r>
            <a:endParaRPr lang="en-US" sz="4400" u="sng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11F6999C-0C7A-44B9-9C8C-2591F65A9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2957513"/>
            <a:ext cx="10287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8196" name="Rectangle 12">
            <a:extLst>
              <a:ext uri="{FF2B5EF4-FFF2-40B4-BE49-F238E27FC236}">
                <a16:creationId xmlns:a16="http://schemas.microsoft.com/office/drawing/2014/main" id="{AADBA52F-62F3-40AD-8E15-E64D3710EEA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43363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altLang="en-US" sz="280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/>
              <a:t>компактна, кортикална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/>
          </a:p>
          <a:p>
            <a:pPr eaLnBrk="1" hangingPunct="1">
              <a:lnSpc>
                <a:spcPct val="90000"/>
              </a:lnSpc>
            </a:pPr>
            <a:endParaRPr lang="en-US" altLang="en-US" sz="280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/>
              <a:t>спонгиозна, трабекуларна 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b="1"/>
          </a:p>
        </p:txBody>
      </p:sp>
      <p:pic>
        <p:nvPicPr>
          <p:cNvPr id="8197" name="Content Placeholder 5" descr="osteoni">
            <a:extLst>
              <a:ext uri="{FF2B5EF4-FFF2-40B4-BE49-F238E27FC236}">
                <a16:creationId xmlns:a16="http://schemas.microsoft.com/office/drawing/2014/main" id="{8A1E44D5-2A08-4198-9EC9-DBBFE42B516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01" b="-2"/>
          <a:stretch>
            <a:fillRect/>
          </a:stretch>
        </p:blipFill>
        <p:spPr>
          <a:xfrm>
            <a:off x="3505200" y="1752600"/>
            <a:ext cx="5181600" cy="4191000"/>
          </a:xfrm>
        </p:spPr>
      </p:pic>
    </p:spTree>
  </p:cSld>
  <p:clrMapOvr>
    <a:masterClrMapping/>
  </p:clrMapOvr>
  <p:transition spd="slow" advTm="16914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A054376-D81D-4BD2-AAFA-F97894F3B1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159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sz="2800" b="1" dirty="0">
                <a:latin typeface="Verdana" pitchFamily="34" charset="0"/>
              </a:rPr>
              <a:t>Преломи</a:t>
            </a:r>
            <a:r>
              <a:rPr lang="en-US" sz="2800" b="1" dirty="0">
                <a:latin typeface="Verdana" pitchFamily="34" charset="0"/>
              </a:rPr>
              <a:t> </a:t>
            </a:r>
            <a:r>
              <a:rPr lang="x-none" sz="2800" b="1" dirty="0">
                <a:latin typeface="Verdana" pitchFamily="34" charset="0"/>
              </a:rPr>
              <a:t>горњег</a:t>
            </a:r>
            <a:r>
              <a:rPr lang="en-US" sz="2800" b="1" dirty="0">
                <a:latin typeface="Verdana" pitchFamily="34" charset="0"/>
              </a:rPr>
              <a:t> </a:t>
            </a:r>
            <a:r>
              <a:rPr lang="x-none" sz="2800" b="1" dirty="0">
                <a:latin typeface="Verdana" pitchFamily="34" charset="0"/>
              </a:rPr>
              <a:t>окрајка</a:t>
            </a:r>
            <a:r>
              <a:rPr lang="en-US" sz="2800" b="1" dirty="0">
                <a:latin typeface="Verdana" pitchFamily="34" charset="0"/>
              </a:rPr>
              <a:t> </a:t>
            </a:r>
            <a:r>
              <a:rPr lang="x-none" sz="2800" b="1" dirty="0">
                <a:latin typeface="Verdana" pitchFamily="34" charset="0"/>
              </a:rPr>
              <a:t>хумеруса</a:t>
            </a:r>
            <a:r>
              <a:rPr lang="en-US" sz="2800" b="1" dirty="0">
                <a:latin typeface="Verdana" pitchFamily="34" charset="0"/>
              </a:rPr>
              <a:t> </a:t>
            </a:r>
            <a:r>
              <a:rPr lang="en-US" sz="2800" b="1" i="1" dirty="0">
                <a:latin typeface="Verdana" pitchFamily="34" charset="0"/>
              </a:rPr>
              <a:t>(</a:t>
            </a:r>
            <a:r>
              <a:rPr lang="x-none" sz="2800" b="1" dirty="0">
                <a:latin typeface="Verdana" pitchFamily="34" charset="0"/>
              </a:rPr>
              <a:t>Фра</a:t>
            </a:r>
            <a:r>
              <a:rPr lang="sr-Cyrl-RS" sz="2800" b="1" dirty="0">
                <a:latin typeface="Verdana" pitchFamily="34" charset="0"/>
              </a:rPr>
              <a:t>к</a:t>
            </a:r>
            <a:r>
              <a:rPr lang="x-none" sz="2800" b="1" dirty="0">
                <a:latin typeface="Verdana" pitchFamily="34" charset="0"/>
              </a:rPr>
              <a:t>тура</a:t>
            </a:r>
            <a:r>
              <a:rPr lang="en-US" sz="2800" b="1" dirty="0">
                <a:latin typeface="Verdana" pitchFamily="34" charset="0"/>
              </a:rPr>
              <a:t> </a:t>
            </a:r>
            <a:r>
              <a:rPr lang="x-none" sz="2800" b="1" dirty="0">
                <a:latin typeface="Verdana" pitchFamily="34" charset="0"/>
              </a:rPr>
              <a:t>партис</a:t>
            </a:r>
            <a:r>
              <a:rPr lang="en-US" sz="2800" b="1" dirty="0">
                <a:latin typeface="Verdana" pitchFamily="34" charset="0"/>
              </a:rPr>
              <a:t> </a:t>
            </a:r>
            <a:r>
              <a:rPr lang="x-none" sz="2800" b="1" dirty="0">
                <a:latin typeface="Verdana" pitchFamily="34" charset="0"/>
              </a:rPr>
              <a:t>про</a:t>
            </a:r>
            <a:r>
              <a:rPr lang="en-US" sz="2800" b="1" dirty="0">
                <a:latin typeface="Verdana" pitchFamily="34" charset="0"/>
              </a:rPr>
              <a:t>x</a:t>
            </a:r>
            <a:r>
              <a:rPr lang="x-none" sz="2800" b="1" dirty="0">
                <a:latin typeface="Verdana" pitchFamily="34" charset="0"/>
              </a:rPr>
              <a:t>ималис</a:t>
            </a:r>
            <a:r>
              <a:rPr lang="en-US" sz="2800" b="1" dirty="0">
                <a:latin typeface="Verdana" pitchFamily="34" charset="0"/>
              </a:rPr>
              <a:t> </a:t>
            </a:r>
            <a:r>
              <a:rPr lang="x-none" sz="2800" b="1" dirty="0">
                <a:latin typeface="Verdana" pitchFamily="34" charset="0"/>
              </a:rPr>
              <a:t>хумери</a:t>
            </a:r>
            <a:r>
              <a:rPr lang="en-US" sz="2800" b="1" dirty="0">
                <a:latin typeface="Verdana" pitchFamily="34" charset="0"/>
              </a:rPr>
              <a:t>)</a:t>
            </a:r>
          </a:p>
        </p:txBody>
      </p:sp>
      <p:sp>
        <p:nvSpPr>
          <p:cNvPr id="46083" name="Content Placeholder 2">
            <a:extLst>
              <a:ext uri="{FF2B5EF4-FFF2-40B4-BE49-F238E27FC236}">
                <a16:creationId xmlns:a16="http://schemas.microsoft.com/office/drawing/2014/main" id="{E4B8125D-766D-4D7E-8D36-C9503D33BC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  <p:transition spd="slow" advTm="73292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B66055E9-B221-4689-B782-43E473299F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397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sz="4000"/>
              <a:t>Терапија</a:t>
            </a:r>
            <a:r>
              <a:rPr lang="en-US" sz="4000"/>
              <a:t> 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C38A97D5-91E3-4542-8A04-606FBE48A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638800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</a:pPr>
            <a:r>
              <a:rPr lang="en-US" altLang="en-US" sz="2800" dirty="0" err="1"/>
              <a:t>Лечење</a:t>
            </a:r>
            <a:r>
              <a:rPr lang="en-US" altLang="en-US" sz="2800" dirty="0"/>
              <a:t> </a:t>
            </a:r>
            <a:r>
              <a:rPr lang="en-US" altLang="en-US" sz="2800" dirty="0" err="1"/>
              <a:t>ових</a:t>
            </a:r>
            <a:r>
              <a:rPr lang="en-US" altLang="en-US" sz="2800" dirty="0"/>
              <a:t> </a:t>
            </a:r>
            <a:r>
              <a:rPr lang="en-US" altLang="en-US" sz="2800" dirty="0" err="1"/>
              <a:t>прелома</a:t>
            </a:r>
            <a:r>
              <a:rPr lang="en-US" altLang="en-US" sz="2800" dirty="0"/>
              <a:t> </a:t>
            </a:r>
            <a:r>
              <a:rPr lang="en-US" altLang="en-US" sz="2800" dirty="0" err="1"/>
              <a:t>је</a:t>
            </a:r>
            <a:r>
              <a:rPr lang="en-US" altLang="en-US" sz="2800" dirty="0"/>
              <a:t> </a:t>
            </a:r>
          </a:p>
          <a:p>
            <a:pPr marL="1295400" lvl="2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sz="2100" dirty="0" err="1"/>
              <a:t>најчешће</a:t>
            </a:r>
            <a:r>
              <a:rPr lang="en-US" altLang="en-US" sz="2100" dirty="0"/>
              <a:t> </a:t>
            </a:r>
            <a:r>
              <a:rPr lang="en-US" altLang="en-US" sz="2100" dirty="0" err="1"/>
              <a:t>конзервативно</a:t>
            </a:r>
            <a:r>
              <a:rPr lang="en-US" altLang="en-US" sz="2100" dirty="0"/>
              <a:t> </a:t>
            </a:r>
          </a:p>
          <a:p>
            <a:pPr marL="1295400" lvl="2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sz="2100" dirty="0" err="1"/>
              <a:t>оперативни</a:t>
            </a:r>
            <a:r>
              <a:rPr lang="en-US" altLang="en-US" sz="2100" dirty="0"/>
              <a:t> </a:t>
            </a:r>
            <a:r>
              <a:rPr lang="en-US" altLang="en-US" sz="2100" dirty="0" err="1"/>
              <a:t>третман</a:t>
            </a:r>
            <a:r>
              <a:rPr lang="en-US" altLang="en-US" sz="2100" dirty="0"/>
              <a:t> </a:t>
            </a:r>
            <a:r>
              <a:rPr lang="en-US" altLang="en-US" sz="2100" dirty="0" err="1"/>
              <a:t>се</a:t>
            </a:r>
            <a:r>
              <a:rPr lang="en-US" altLang="en-US" sz="2100" dirty="0"/>
              <a:t> </a:t>
            </a:r>
            <a:r>
              <a:rPr lang="en-US" altLang="en-US" sz="2100" dirty="0" err="1"/>
              <a:t>евентуално</a:t>
            </a:r>
            <a:r>
              <a:rPr lang="en-US" altLang="en-US" sz="2100" dirty="0"/>
              <a:t> </a:t>
            </a:r>
            <a:r>
              <a:rPr lang="en-US" altLang="en-US" sz="2100" dirty="0" err="1"/>
              <a:t>мора</a:t>
            </a:r>
            <a:r>
              <a:rPr lang="en-US" altLang="en-US" sz="2100" dirty="0"/>
              <a:t> </a:t>
            </a:r>
            <a:r>
              <a:rPr lang="en-US" altLang="en-US" sz="2100" dirty="0" err="1"/>
              <a:t>користити</a:t>
            </a:r>
            <a:r>
              <a:rPr lang="en-US" altLang="en-US" sz="2100" dirty="0"/>
              <a:t> </a:t>
            </a:r>
            <a:r>
              <a:rPr lang="en-US" altLang="en-US" sz="2100" dirty="0" err="1"/>
              <a:t>код</a:t>
            </a:r>
            <a:r>
              <a:rPr lang="en-US" altLang="en-US" sz="2100" dirty="0"/>
              <a:t> </a:t>
            </a:r>
            <a:r>
              <a:rPr lang="sr-Cyrl-RS" altLang="en-US" sz="2100" dirty="0"/>
              <a:t>велике </a:t>
            </a:r>
            <a:r>
              <a:rPr lang="en-US" altLang="en-US" sz="2100" dirty="0" err="1"/>
              <a:t>дисло</a:t>
            </a:r>
            <a:r>
              <a:rPr lang="sr-Cyrl-RS" altLang="en-US" sz="2100" dirty="0" err="1"/>
              <a:t>кације</a:t>
            </a:r>
            <a:endParaRPr lang="en-US" altLang="en-US" sz="2100" dirty="0"/>
          </a:p>
          <a:p>
            <a:pPr marL="533400" indent="-533400" eaLnBrk="1" hangingPunct="1">
              <a:lnSpc>
                <a:spcPct val="80000"/>
              </a:lnSpc>
            </a:pPr>
            <a:endParaRPr lang="en-US" altLang="en-US" sz="2100" dirty="0"/>
          </a:p>
          <a:p>
            <a:pPr marL="533400" indent="-533400" eaLnBrk="1" hangingPunct="1">
              <a:lnSpc>
                <a:spcPct val="80000"/>
              </a:lnSpc>
            </a:pPr>
            <a:r>
              <a:rPr lang="en-US" altLang="en-US" sz="2800" dirty="0"/>
              <a:t> </a:t>
            </a:r>
            <a:r>
              <a:rPr lang="en-US" altLang="en-US" sz="2800" dirty="0" err="1"/>
              <a:t>добро</a:t>
            </a:r>
            <a:r>
              <a:rPr lang="en-US" altLang="en-US" sz="2800" dirty="0"/>
              <a:t> </a:t>
            </a:r>
            <a:r>
              <a:rPr lang="en-US" altLang="en-US" sz="2800" dirty="0" err="1"/>
              <a:t>зарастају</a:t>
            </a:r>
            <a:r>
              <a:rPr lang="en-US" altLang="en-US" sz="2800" dirty="0"/>
              <a:t> и у </a:t>
            </a:r>
            <a:r>
              <a:rPr lang="en-US" altLang="en-US" sz="2800" dirty="0" err="1"/>
              <a:t>релативно</a:t>
            </a:r>
            <a:r>
              <a:rPr lang="en-US" altLang="en-US" sz="2800" dirty="0"/>
              <a:t> </a:t>
            </a:r>
            <a:r>
              <a:rPr lang="en-US" altLang="en-US" sz="2800" dirty="0" err="1"/>
              <a:t>кратком</a:t>
            </a:r>
            <a:r>
              <a:rPr lang="en-US" altLang="en-US" sz="2800" dirty="0"/>
              <a:t> </a:t>
            </a:r>
            <a:r>
              <a:rPr lang="en-US" altLang="en-US" sz="2800" dirty="0" err="1"/>
              <a:t>времену</a:t>
            </a:r>
            <a:r>
              <a:rPr lang="en-US" altLang="en-US" sz="2800" dirty="0"/>
              <a:t> (</a:t>
            </a:r>
            <a:r>
              <a:rPr lang="en-US" altLang="en-US" sz="2800" u="sng" dirty="0" err="1"/>
              <a:t>имобилизација</a:t>
            </a:r>
            <a:r>
              <a:rPr lang="en-US" altLang="en-US" sz="2800" u="sng" dirty="0"/>
              <a:t> </a:t>
            </a:r>
            <a:r>
              <a:rPr lang="en-US" altLang="en-US" sz="2800" u="sng" dirty="0" err="1"/>
              <a:t>обично</a:t>
            </a:r>
            <a:r>
              <a:rPr lang="en-US" altLang="en-US" sz="2800" u="sng" dirty="0"/>
              <a:t> </a:t>
            </a:r>
            <a:r>
              <a:rPr lang="en-US" altLang="en-US" sz="2800" u="sng" dirty="0" err="1"/>
              <a:t>траје</a:t>
            </a:r>
            <a:r>
              <a:rPr lang="en-US" altLang="en-US" sz="2800" u="sng" dirty="0"/>
              <a:t> 4-5 </a:t>
            </a:r>
            <a:r>
              <a:rPr lang="en-US" altLang="en-US" sz="2800" u="sng" dirty="0" err="1"/>
              <a:t>недеља</a:t>
            </a:r>
            <a:r>
              <a:rPr lang="en-US" altLang="en-US" sz="2800" dirty="0"/>
              <a:t>).</a:t>
            </a:r>
          </a:p>
          <a:p>
            <a:pPr marL="533400" indent="-533400" eaLnBrk="1" hangingPunct="1">
              <a:lnSpc>
                <a:spcPct val="80000"/>
              </a:lnSpc>
            </a:pPr>
            <a:endParaRPr lang="en-US" altLang="en-US" sz="2800" dirty="0"/>
          </a:p>
          <a:p>
            <a:pPr marL="533400" indent="-533400" eaLnBrk="1" hangingPunct="1">
              <a:lnSpc>
                <a:spcPct val="80000"/>
              </a:lnSpc>
            </a:pPr>
            <a:r>
              <a:rPr lang="en-US" altLang="en-US" sz="2800" dirty="0" err="1"/>
              <a:t>Авулзиони</a:t>
            </a:r>
            <a:r>
              <a:rPr lang="en-US" altLang="en-US" sz="2800" dirty="0"/>
              <a:t> </a:t>
            </a:r>
            <a:r>
              <a:rPr lang="en-US" altLang="en-US" sz="2800" dirty="0" err="1"/>
              <a:t>преломи</a:t>
            </a:r>
            <a:r>
              <a:rPr lang="sr-Cyrl-RS" altLang="en-US" sz="2800" dirty="0"/>
              <a:t> (отргнућа)</a:t>
            </a:r>
            <a:endParaRPr lang="en-US" altLang="en-US" sz="2800" dirty="0"/>
          </a:p>
          <a:p>
            <a:pPr marL="914400" lvl="1" indent="-457200" eaLnBrk="1" hangingPunct="1">
              <a:lnSpc>
                <a:spcPct val="80000"/>
              </a:lnSpc>
            </a:pPr>
            <a:r>
              <a:rPr lang="en-US" altLang="en-US" sz="2400" dirty="0" err="1"/>
              <a:t>Некомплетна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авулзија</a:t>
            </a:r>
            <a:r>
              <a:rPr lang="en-US" altLang="en-US" sz="2400" dirty="0"/>
              <a:t> </a:t>
            </a:r>
            <a:r>
              <a:rPr lang="en-US" altLang="en-US" sz="2400" dirty="0" err="1"/>
              <a:t>туберкулум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мајуса</a:t>
            </a:r>
            <a:r>
              <a:rPr lang="en-US" altLang="en-US" sz="2400" dirty="0"/>
              <a:t> </a:t>
            </a:r>
            <a:r>
              <a:rPr lang="en-US" altLang="en-US" sz="2400" dirty="0" err="1"/>
              <a:t>се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лечи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конзервативно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имобилизацијом</a:t>
            </a:r>
            <a:r>
              <a:rPr lang="en-US" altLang="en-US" sz="2400" dirty="0"/>
              <a:t> у </a:t>
            </a:r>
            <a:r>
              <a:rPr lang="en-US" altLang="en-US" sz="2400" dirty="0" err="1"/>
              <a:t>трајању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од</a:t>
            </a:r>
            <a:r>
              <a:rPr lang="en-US" altLang="en-US" sz="2400" dirty="0"/>
              <a:t> 6 </a:t>
            </a:r>
            <a:r>
              <a:rPr lang="en-US" altLang="en-US" sz="2400" dirty="0" err="1"/>
              <a:t>недеља</a:t>
            </a:r>
            <a:r>
              <a:rPr lang="en-US" altLang="en-US" sz="2400" dirty="0"/>
              <a:t>. </a:t>
            </a:r>
          </a:p>
          <a:p>
            <a:pPr marL="914400" lvl="1" indent="-457200" eaLnBrk="1" hangingPunct="1">
              <a:lnSpc>
                <a:spcPct val="80000"/>
              </a:lnSpc>
            </a:pPr>
            <a:r>
              <a:rPr lang="en-US" altLang="en-US" sz="2400" dirty="0" err="1"/>
              <a:t>Код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комплетне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авулзије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предност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има</a:t>
            </a:r>
            <a:r>
              <a:rPr lang="en-US" altLang="en-US" sz="2400" dirty="0"/>
              <a:t> </a:t>
            </a:r>
            <a:r>
              <a:rPr lang="en-US" altLang="en-US" sz="2400" dirty="0" err="1"/>
              <a:t>хируршко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збрињавање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након</a:t>
            </a:r>
            <a:r>
              <a:rPr lang="en-US" altLang="en-US" sz="2400" dirty="0"/>
              <a:t> </a:t>
            </a:r>
            <a:r>
              <a:rPr lang="en-US" altLang="en-US" sz="2400" dirty="0" err="1"/>
              <a:t>чега</a:t>
            </a:r>
            <a:r>
              <a:rPr lang="en-US" altLang="en-US" sz="2400" dirty="0"/>
              <a:t> “</a:t>
            </a:r>
            <a:r>
              <a:rPr lang="en-US" altLang="en-US" sz="2400" dirty="0" err="1"/>
              <a:t>авион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гипс</a:t>
            </a:r>
            <a:r>
              <a:rPr lang="en-US" altLang="en-US" sz="2400" dirty="0"/>
              <a:t>” и </a:t>
            </a:r>
            <a:r>
              <a:rPr lang="en-US" altLang="en-US" sz="2400" dirty="0" err="1"/>
              <a:t>имобилизација</a:t>
            </a:r>
            <a:r>
              <a:rPr lang="en-US" altLang="en-US" sz="2400" dirty="0"/>
              <a:t> 6 </a:t>
            </a:r>
            <a:r>
              <a:rPr lang="en-US" altLang="en-US" sz="2400" dirty="0" err="1"/>
              <a:t>недеља</a:t>
            </a:r>
            <a:r>
              <a:rPr lang="en-US" altLang="en-US" sz="2400" dirty="0"/>
              <a:t>.</a:t>
            </a:r>
          </a:p>
        </p:txBody>
      </p:sp>
    </p:spTree>
  </p:cSld>
  <p:clrMapOvr>
    <a:masterClrMapping/>
  </p:clrMapOvr>
  <p:transition spd="slow" advTm="49398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2">
            <a:extLst>
              <a:ext uri="{FF2B5EF4-FFF2-40B4-BE49-F238E27FC236}">
                <a16:creationId xmlns:a16="http://schemas.microsoft.com/office/drawing/2014/main" id="{857C89BE-4D0C-49B5-93C2-0FB7E64FF5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33EBBC70-461B-43E0-BDF8-0E23C020F7B5}" type="slidenum">
              <a:rPr lang="en-US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42</a:t>
            </a:fld>
            <a:endParaRPr lang="en-US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8D02D4-0B2C-4DA6-B529-6A34070FE7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52" y="1"/>
            <a:ext cx="9143648" cy="1143000"/>
          </a:xfrm>
          <a:ln>
            <a:miter lim="800000"/>
            <a:headEnd/>
            <a:tailEnd/>
          </a:ln>
        </p:spPr>
        <p:txBody>
          <a:bodyPr lIns="45720" tIns="0" rIns="45720" bIns="0">
            <a:normAutofit fontScale="90000"/>
          </a:bodyPr>
          <a:lstStyle/>
          <a:p>
            <a:pPr>
              <a:defRPr/>
            </a:pPr>
            <a:r>
              <a:rPr lang="en-US" sz="4000" b="1" dirty="0"/>
              <a:t>2. PRELOMI DIJAFIZE</a:t>
            </a:r>
            <a:br>
              <a:rPr lang="en-US" sz="4000" b="1" dirty="0"/>
            </a:br>
            <a:r>
              <a:rPr lang="en-US" sz="4000" b="1" dirty="0" err="1"/>
              <a:t>Fracturae</a:t>
            </a:r>
            <a:r>
              <a:rPr lang="en-US" sz="4000" b="1" dirty="0"/>
              <a:t> </a:t>
            </a:r>
            <a:r>
              <a:rPr lang="en-US" sz="4000" b="1" dirty="0" err="1"/>
              <a:t>diaphysis</a:t>
            </a:r>
            <a:r>
              <a:rPr lang="en-US" sz="4000" b="1" dirty="0"/>
              <a:t> </a:t>
            </a:r>
            <a:r>
              <a:rPr lang="en-US" sz="4000" b="1" dirty="0" err="1"/>
              <a:t>humeri</a:t>
            </a:r>
            <a:endParaRPr lang="en-US" sz="40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rgbClr val="00FF00"/>
              </a:solidFill>
              <a:latin typeface="+mn-lt"/>
            </a:endParaRPr>
          </a:p>
        </p:txBody>
      </p:sp>
      <p:pic>
        <p:nvPicPr>
          <p:cNvPr id="48132" name="Picture 2" descr="C:\Users\Milica\Desktop\10006.jpg">
            <a:extLst>
              <a:ext uri="{FF2B5EF4-FFF2-40B4-BE49-F238E27FC236}">
                <a16:creationId xmlns:a16="http://schemas.microsoft.com/office/drawing/2014/main" id="{23D0D843-51E1-4B58-9587-415AA0B75311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52600"/>
            <a:ext cx="3624263" cy="5105400"/>
          </a:xfrm>
        </p:spPr>
      </p:pic>
      <p:pic>
        <p:nvPicPr>
          <p:cNvPr id="48133" name="Picture 3" descr="C:\Users\Milica\Desktop\fractura_extremo_distal_de_humero_1_76240_t0.jpg">
            <a:extLst>
              <a:ext uri="{FF2B5EF4-FFF2-40B4-BE49-F238E27FC236}">
                <a16:creationId xmlns:a16="http://schemas.microsoft.com/office/drawing/2014/main" id="{E23CC73B-743F-496F-96B5-1B9309308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1752600"/>
            <a:ext cx="55245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8802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BFD50A22-B586-4E08-A832-9CC6B5288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800" b="1"/>
              <a:t>3. ПРЕЛОМИ ДОЊЕГ ОКРАЈКА ХУМЕРУСА</a:t>
            </a:r>
            <a:br>
              <a:rPr lang="en-US" altLang="en-US" sz="2800" b="1"/>
            </a:br>
            <a:endParaRPr lang="en-US" altLang="en-US" sz="2800" b="1"/>
          </a:p>
        </p:txBody>
      </p:sp>
      <p:pic>
        <p:nvPicPr>
          <p:cNvPr id="49155" name="Picture 5" descr="1689t">
            <a:extLst>
              <a:ext uri="{FF2B5EF4-FFF2-40B4-BE49-F238E27FC236}">
                <a16:creationId xmlns:a16="http://schemas.microsoft.com/office/drawing/2014/main" id="{8AFC10CF-E450-471E-B943-AD6AA911F08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22438" y="1417638"/>
            <a:ext cx="4044950" cy="4044950"/>
          </a:xfrm>
          <a:noFill/>
        </p:spPr>
      </p:pic>
      <p:sp>
        <p:nvSpPr>
          <p:cNvPr id="49156" name="Rectangle 1">
            <a:extLst>
              <a:ext uri="{FF2B5EF4-FFF2-40B4-BE49-F238E27FC236}">
                <a16:creationId xmlns:a16="http://schemas.microsoft.com/office/drawing/2014/main" id="{ED1C8387-A42D-483B-B1E4-5A3A5F967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5638800"/>
            <a:ext cx="3698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u="sng">
                <a:latin typeface="Arial" panose="020B0604020202020204" pitchFamily="34" charset="0"/>
              </a:rPr>
              <a:t>Fractura supracondylica humeri</a:t>
            </a: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59089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1AA6DED8-A08D-4D26-A8CB-EFFD4A87E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b="1"/>
              <a:t>1. ПРЕЛОМИ ГЛАВИЦЕ РАДИЈУСА</a:t>
            </a:r>
            <a:br>
              <a:rPr lang="en-US" altLang="en-US" sz="3200" b="1"/>
            </a:br>
            <a:r>
              <a:rPr lang="nb-NO" altLang="en-US" sz="3200" b="1"/>
              <a:t>Fractura capituli radii</a:t>
            </a:r>
            <a:endParaRPr lang="en-US" altLang="en-US" sz="3200" b="1"/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DFCE1666-227D-4F71-9E21-C7F941E19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</a:pPr>
            <a:endParaRPr lang="en-US" altLang="en-US" sz="2400"/>
          </a:p>
        </p:txBody>
      </p:sp>
      <p:pic>
        <p:nvPicPr>
          <p:cNvPr id="50180" name="Picture 4" descr="1689t">
            <a:extLst>
              <a:ext uri="{FF2B5EF4-FFF2-40B4-BE49-F238E27FC236}">
                <a16:creationId xmlns:a16="http://schemas.microsoft.com/office/drawing/2014/main" id="{B6774619-13CA-4937-B690-4112E4812D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510540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44499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5">
            <a:extLst>
              <a:ext uri="{FF2B5EF4-FFF2-40B4-BE49-F238E27FC236}">
                <a16:creationId xmlns:a16="http://schemas.microsoft.com/office/drawing/2014/main" id="{1B164391-9889-4431-941F-2C4D36CE02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962A0EBF-CADD-4687-8C0F-154E82204261}" type="slidenum">
              <a:rPr lang="en-US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45</a:t>
            </a:fld>
            <a:endParaRPr lang="en-US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51203" name="Rectangle 4">
            <a:extLst>
              <a:ext uri="{FF2B5EF4-FFF2-40B4-BE49-F238E27FC236}">
                <a16:creationId xmlns:a16="http://schemas.microsoft.com/office/drawing/2014/main" id="{CEF36CF2-CE6E-4F38-A02A-80F6ADA02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/>
              <a:t>PRELOMI PODLAKNIH KOSTIJU</a:t>
            </a:r>
            <a:br>
              <a:rPr lang="en-US" altLang="en-US" b="1"/>
            </a:br>
            <a:r>
              <a:rPr lang="en-US" altLang="en-US" b="1"/>
              <a:t>Fractura antebrachii</a:t>
            </a:r>
            <a:endParaRPr lang="en-US" altLang="en-US"/>
          </a:p>
        </p:txBody>
      </p:sp>
      <p:sp>
        <p:nvSpPr>
          <p:cNvPr id="51204" name="Rectangle 5">
            <a:extLst>
              <a:ext uri="{FF2B5EF4-FFF2-40B4-BE49-F238E27FC236}">
                <a16:creationId xmlns:a16="http://schemas.microsoft.com/office/drawing/2014/main" id="{B5CDDD25-46E9-4B0C-B8B5-D342BD7CB82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51205" name="Rectangle 6">
            <a:extLst>
              <a:ext uri="{FF2B5EF4-FFF2-40B4-BE49-F238E27FC236}">
                <a16:creationId xmlns:a16="http://schemas.microsoft.com/office/drawing/2014/main" id="{EB8A6AE3-E9F0-42BF-AE87-8EB568FBE9D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1206" name="Picture 8" descr="F1">
            <a:hlinkClick r:id="rId2"/>
            <a:extLst>
              <a:ext uri="{FF2B5EF4-FFF2-40B4-BE49-F238E27FC236}">
                <a16:creationId xmlns:a16="http://schemas.microsoft.com/office/drawing/2014/main" id="{6EF42924-0FE2-4784-88B2-E03CCBB57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38" y="1447800"/>
            <a:ext cx="4437062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7" name="Picture 10" descr="F2">
            <a:hlinkClick r:id="rId4"/>
            <a:extLst>
              <a:ext uri="{FF2B5EF4-FFF2-40B4-BE49-F238E27FC236}">
                <a16:creationId xmlns:a16="http://schemas.microsoft.com/office/drawing/2014/main" id="{704738A6-BBD1-497D-BB34-6A7102D6E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4673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629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02B47D74-59E8-4F95-AE03-AA81FA192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344613"/>
            <a:ext cx="8229600" cy="1577975"/>
          </a:xfrm>
        </p:spPr>
        <p:txBody>
          <a:bodyPr/>
          <a:lstStyle/>
          <a:p>
            <a:pPr eaLnBrk="1" hangingPunct="1"/>
            <a:r>
              <a:rPr lang="en-US" altLang="en-US" sz="2800" b="1">
                <a:latin typeface="Verdana" panose="020B0604030504040204" pitchFamily="34" charset="0"/>
              </a:rPr>
              <a:t>Prelom</a:t>
            </a:r>
            <a:r>
              <a:rPr lang="sr-Latn-CS" altLang="en-US" sz="2800" b="1">
                <a:latin typeface="Verdana" panose="020B0604030504040204" pitchFamily="34" charset="0"/>
              </a:rPr>
              <a:t> </a:t>
            </a:r>
            <a:r>
              <a:rPr lang="en-US" altLang="en-US" sz="2800" b="1">
                <a:latin typeface="Verdana" panose="020B0604030504040204" pitchFamily="34" charset="0"/>
              </a:rPr>
              <a:t>radijusa</a:t>
            </a:r>
            <a:r>
              <a:rPr lang="sr-Latn-CS" altLang="en-US" sz="2800" b="1">
                <a:latin typeface="Verdana" panose="020B0604030504040204" pitchFamily="34" charset="0"/>
              </a:rPr>
              <a:t> </a:t>
            </a:r>
            <a:r>
              <a:rPr lang="en-US" altLang="en-US" sz="2800" b="1">
                <a:latin typeface="Verdana" panose="020B0604030504040204" pitchFamily="34" charset="0"/>
              </a:rPr>
              <a:t>na</a:t>
            </a:r>
            <a:r>
              <a:rPr lang="sr-Latn-CS" altLang="en-US" sz="2800" b="1">
                <a:latin typeface="Verdana" panose="020B0604030504040204" pitchFamily="34" charset="0"/>
              </a:rPr>
              <a:t> </a:t>
            </a:r>
            <a:r>
              <a:rPr lang="en-US" altLang="en-US" sz="2800" b="1">
                <a:latin typeface="Verdana" panose="020B0604030504040204" pitchFamily="34" charset="0"/>
              </a:rPr>
              <a:t>tippičnom</a:t>
            </a:r>
            <a:r>
              <a:rPr lang="sr-Latn-CS" altLang="en-US" sz="2800" b="1">
                <a:latin typeface="Verdana" panose="020B0604030504040204" pitchFamily="34" charset="0"/>
              </a:rPr>
              <a:t> </a:t>
            </a:r>
            <a:r>
              <a:rPr lang="en-US" altLang="en-US" sz="2800" b="1">
                <a:latin typeface="Verdana" panose="020B0604030504040204" pitchFamily="34" charset="0"/>
              </a:rPr>
              <a:t>mestu </a:t>
            </a:r>
            <a:r>
              <a:rPr lang="sr-Latn-CS" altLang="en-US" sz="2800" b="1">
                <a:latin typeface="Verdana" panose="020B0604030504040204" pitchFamily="34" charset="0"/>
              </a:rPr>
              <a:t>(</a:t>
            </a:r>
            <a:r>
              <a:rPr lang="en-US" altLang="en-US" sz="2800" b="1">
                <a:latin typeface="Verdana" panose="020B0604030504040204" pitchFamily="34" charset="0"/>
              </a:rPr>
              <a:t>Fractura radii loco typico</a:t>
            </a:r>
            <a:r>
              <a:rPr lang="sr-Latn-CS" altLang="en-US" sz="2800" b="1">
                <a:latin typeface="Verdana" panose="020B0604030504040204" pitchFamily="34" charset="0"/>
              </a:rPr>
              <a:t>)</a:t>
            </a:r>
            <a:br>
              <a:rPr lang="nb-NO" altLang="en-US" sz="2800" b="1">
                <a:latin typeface="Verdana" panose="020B0604030504040204" pitchFamily="34" charset="0"/>
              </a:rPr>
            </a:br>
            <a:br>
              <a:rPr lang="nb-NO" altLang="en-US" sz="2800" b="1">
                <a:latin typeface="Verdana" panose="020B0604030504040204" pitchFamily="34" charset="0"/>
              </a:rPr>
            </a:br>
            <a:br>
              <a:rPr lang="nb-NO" altLang="en-US" sz="2800" b="1">
                <a:latin typeface="Verdana" panose="020B0604030504040204" pitchFamily="34" charset="0"/>
              </a:rPr>
            </a:br>
            <a:br>
              <a:rPr lang="nb-NO" altLang="en-US" sz="2800" b="1">
                <a:latin typeface="Verdana" panose="020B0604030504040204" pitchFamily="34" charset="0"/>
              </a:rPr>
            </a:br>
            <a:endParaRPr lang="en-US" altLang="en-US" sz="2800" b="1">
              <a:latin typeface="Verdana" panose="020B0604030504040204" pitchFamily="34" charset="0"/>
            </a:endParaRPr>
          </a:p>
        </p:txBody>
      </p:sp>
      <p:sp>
        <p:nvSpPr>
          <p:cNvPr id="52227" name="Rectangle 2">
            <a:extLst>
              <a:ext uri="{FF2B5EF4-FFF2-40B4-BE49-F238E27FC236}">
                <a16:creationId xmlns:a16="http://schemas.microsoft.com/office/drawing/2014/main" id="{88C6341D-96EB-433C-BE7D-ABE668121EED}"/>
              </a:ext>
            </a:extLst>
          </p:cNvPr>
          <p:cNvSpPr txBox="1">
            <a:spLocks/>
          </p:cNvSpPr>
          <p:nvPr/>
        </p:nvSpPr>
        <p:spPr bwMode="auto">
          <a:xfrm>
            <a:off x="304800" y="2133600"/>
            <a:ext cx="8229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latin typeface="Verdana" panose="020B0604030504040204" pitchFamily="34" charset="0"/>
              </a:rPr>
              <a:t>a</a:t>
            </a:r>
            <a:r>
              <a:rPr lang="sr-Latn-CS" altLang="en-US" sz="2800">
                <a:latin typeface="Verdana" panose="020B0604030504040204" pitchFamily="34" charset="0"/>
              </a:rPr>
              <a:t>) </a:t>
            </a:r>
            <a:r>
              <a:rPr lang="en-US" altLang="en-US" sz="2800">
                <a:latin typeface="Verdana" panose="020B0604030504040204" pitchFamily="34" charset="0"/>
              </a:rPr>
              <a:t>COLLESOVA fractura</a:t>
            </a:r>
            <a:br>
              <a:rPr lang="en-US" altLang="en-US" sz="2800">
                <a:latin typeface="Verdana" panose="020B0604030504040204" pitchFamily="34" charset="0"/>
              </a:rPr>
            </a:br>
            <a:br>
              <a:rPr lang="en-US" altLang="en-US" sz="2800">
                <a:latin typeface="Verdana" panose="020B0604030504040204" pitchFamily="34" charset="0"/>
              </a:rPr>
            </a:br>
            <a:r>
              <a:rPr lang="sr-Latn-CS" altLang="en-US" sz="2800">
                <a:latin typeface="Verdana" panose="020B0604030504040204" pitchFamily="34" charset="0"/>
              </a:rPr>
              <a:t>b) </a:t>
            </a:r>
            <a:r>
              <a:rPr lang="en-US" altLang="en-US" sz="2800">
                <a:latin typeface="Verdana" panose="020B0604030504040204" pitchFamily="34" charset="0"/>
              </a:rPr>
              <a:t>SMITH-OVA fractura</a:t>
            </a:r>
          </a:p>
        </p:txBody>
      </p:sp>
      <p:sp>
        <p:nvSpPr>
          <p:cNvPr id="52228" name="Rectangle 1">
            <a:extLst>
              <a:ext uri="{FF2B5EF4-FFF2-40B4-BE49-F238E27FC236}">
                <a16:creationId xmlns:a16="http://schemas.microsoft.com/office/drawing/2014/main" id="{59BC9D54-7FB1-46B6-BD46-9A96E040E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1913" y="5105400"/>
            <a:ext cx="3635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u="sng">
                <a:latin typeface="Arial" panose="020B0604020202020204" pitchFamily="34" charset="0"/>
              </a:rPr>
              <a:t>Преломи типа тзв. зелене гране</a:t>
            </a: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8728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B0AC9D40-DE3B-42C7-9C69-0289534F16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3400" y="914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2800" b="1">
                <a:latin typeface="Verdana" panose="020B0604030504040204" pitchFamily="34" charset="0"/>
              </a:rPr>
              <a:t>Prelom</a:t>
            </a:r>
            <a:r>
              <a:rPr lang="sr-Latn-CS" altLang="en-US" sz="2800" b="1">
                <a:latin typeface="Verdana" panose="020B0604030504040204" pitchFamily="34" charset="0"/>
              </a:rPr>
              <a:t> </a:t>
            </a:r>
            <a:r>
              <a:rPr lang="en-US" altLang="en-US" sz="2800" b="1">
                <a:latin typeface="Verdana" panose="020B0604030504040204" pitchFamily="34" charset="0"/>
              </a:rPr>
              <a:t>navikularne</a:t>
            </a:r>
            <a:r>
              <a:rPr lang="sr-Latn-CS" altLang="en-US" sz="2800" b="1">
                <a:latin typeface="Verdana" panose="020B0604030504040204" pitchFamily="34" charset="0"/>
              </a:rPr>
              <a:t> </a:t>
            </a:r>
            <a:r>
              <a:rPr lang="en-US" altLang="en-US" sz="2800" b="1">
                <a:latin typeface="Verdana" panose="020B0604030504040204" pitchFamily="34" charset="0"/>
              </a:rPr>
              <a:t>kosti</a:t>
            </a:r>
            <a:r>
              <a:rPr lang="sr-Latn-CS" altLang="en-US" sz="2800" b="1">
                <a:latin typeface="Verdana" panose="020B0604030504040204" pitchFamily="34" charset="0"/>
              </a:rPr>
              <a:t> </a:t>
            </a:r>
            <a:r>
              <a:rPr lang="en-US" altLang="en-US" sz="2800" b="1">
                <a:latin typeface="Verdana" panose="020B0604030504040204" pitchFamily="34" charset="0"/>
              </a:rPr>
              <a:t>ručja</a:t>
            </a:r>
            <a:r>
              <a:rPr lang="sr-Latn-CS" altLang="en-US" sz="2800" b="1">
                <a:latin typeface="Verdana" panose="020B0604030504040204" pitchFamily="34" charset="0"/>
              </a:rPr>
              <a:t>(</a:t>
            </a:r>
            <a:r>
              <a:rPr lang="en-US" altLang="en-US" sz="2800" b="1">
                <a:latin typeface="Verdana" panose="020B0604030504040204" pitchFamily="34" charset="0"/>
              </a:rPr>
              <a:t>Fractura ossis navicularis (scaphoideii)</a:t>
            </a:r>
          </a:p>
        </p:txBody>
      </p:sp>
      <p:sp>
        <p:nvSpPr>
          <p:cNvPr id="53251" name="Rectangle 1">
            <a:extLst>
              <a:ext uri="{FF2B5EF4-FFF2-40B4-BE49-F238E27FC236}">
                <a16:creationId xmlns:a16="http://schemas.microsoft.com/office/drawing/2014/main" id="{F77234F2-89AA-46A6-A848-5CB4A05131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267200"/>
            <a:ext cx="59086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</a:rPr>
              <a:t>ПРЕЛОМИ ДОРУЧЈА И ПРСТИЈУ</a:t>
            </a:r>
            <a:endParaRPr lang="nb-NO" altLang="en-US" sz="2800" b="1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nb-NO" altLang="en-US" sz="2800" b="1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u="sng">
                <a:latin typeface="Arial" panose="020B0604020202020204" pitchFamily="34" charset="0"/>
              </a:rPr>
              <a:t>Benettova fraktura</a:t>
            </a:r>
            <a:r>
              <a:rPr lang="en-US" altLang="en-US" sz="2800"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 spd="slow" advTm="67045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03A7A90E-83A0-4CFD-BEBD-6218AD637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9718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b="1"/>
              <a:t>Фрактура прстију</a:t>
            </a:r>
            <a:br>
              <a:rPr lang="nb-NO" altLang="en-US" sz="3600" b="1"/>
            </a:br>
            <a:br>
              <a:rPr lang="nb-NO" altLang="en-US" sz="3600" b="1"/>
            </a:br>
            <a:br>
              <a:rPr lang="nb-NO" altLang="en-US" sz="3600" b="1"/>
            </a:br>
            <a:r>
              <a:rPr lang="en-US" altLang="en-US" sz="3600" b="1"/>
              <a:t>Mallet finger(</a:t>
            </a:r>
            <a:r>
              <a:rPr lang="sr-Latn-CS" altLang="en-US" sz="3600" b="1"/>
              <a:t>č</a:t>
            </a:r>
            <a:r>
              <a:rPr lang="en-US" altLang="en-US" sz="3600" b="1"/>
              <a:t>eki</a:t>
            </a:r>
            <a:r>
              <a:rPr lang="sr-Latn-CS" altLang="en-US" sz="3600" b="1"/>
              <a:t>ć</a:t>
            </a:r>
            <a:r>
              <a:rPr lang="en-US" altLang="en-US" sz="3600" b="1"/>
              <a:t>ast prst)</a:t>
            </a:r>
          </a:p>
        </p:txBody>
      </p:sp>
    </p:spTree>
  </p:cSld>
  <p:clrMapOvr>
    <a:masterClrMapping/>
  </p:clrMapOvr>
  <p:transition spd="slow" advTm="12943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0D6E6D83-FF4D-47F1-9ED6-FBEDFB109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5146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b="1" u="sng"/>
              <a:t>ФРАКТУРА КАРЛИЦЕ</a:t>
            </a:r>
            <a:br>
              <a:rPr lang="nb-NO" altLang="en-US" b="1" u="sng"/>
            </a:br>
            <a:br>
              <a:rPr lang="nb-NO" altLang="en-US" b="1" u="sng"/>
            </a:br>
            <a:endParaRPr lang="en-US" altLang="en-US" b="1" u="sng"/>
          </a:p>
        </p:txBody>
      </p:sp>
      <p:sp>
        <p:nvSpPr>
          <p:cNvPr id="55299" name="Rectangle 1">
            <a:extLst>
              <a:ext uri="{FF2B5EF4-FFF2-40B4-BE49-F238E27FC236}">
                <a16:creationId xmlns:a16="http://schemas.microsoft.com/office/drawing/2014/main" id="{563FEA76-9D78-4C5C-888E-0D5AF2E34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105150"/>
            <a:ext cx="4572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u="sng">
                <a:latin typeface="Arial" panose="020B0604020202020204" pitchFamily="34" charset="0"/>
              </a:rPr>
              <a:t>Преломи карличног прстена без дислокације</a:t>
            </a: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5300" name="Rectangle 2">
            <a:extLst>
              <a:ext uri="{FF2B5EF4-FFF2-40B4-BE49-F238E27FC236}">
                <a16:creationId xmlns:a16="http://schemas.microsoft.com/office/drawing/2014/main" id="{160F29A6-162E-45E0-B287-14EDF9ABD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7113" y="4724400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u="sng">
                <a:latin typeface="Arial" panose="020B0604020202020204" pitchFamily="34" charset="0"/>
              </a:rPr>
              <a:t>Преломи карличног прстена са дислокацијом</a:t>
            </a: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85134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zarastanje">
            <a:extLst>
              <a:ext uri="{FF2B5EF4-FFF2-40B4-BE49-F238E27FC236}">
                <a16:creationId xmlns:a16="http://schemas.microsoft.com/office/drawing/2014/main" id="{B5F24357-5C5B-461D-8185-B96559AEF0D0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092200"/>
            <a:ext cx="8229600" cy="4140200"/>
          </a:xfrm>
        </p:spPr>
      </p:pic>
    </p:spTree>
  </p:cSld>
  <p:clrMapOvr>
    <a:masterClrMapping/>
  </p:clrMapOvr>
  <p:transition advTm="66906">
    <p:dissolv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3843F9EA-7F2E-42CC-AB97-9548884FA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6323" name="Picture 3" descr="mehanizam">
            <a:extLst>
              <a:ext uri="{FF2B5EF4-FFF2-40B4-BE49-F238E27FC236}">
                <a16:creationId xmlns:a16="http://schemas.microsoft.com/office/drawing/2014/main" id="{3AF62C66-7111-4ED5-BFB9-0A8E2F47F82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457200"/>
            <a:ext cx="6705600" cy="5867400"/>
          </a:xfrm>
        </p:spPr>
      </p:pic>
    </p:spTree>
  </p:cSld>
  <p:clrMapOvr>
    <a:masterClrMapping/>
  </p:clrMapOvr>
  <p:transition spd="slow" advTm="12042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08220314-AFC0-4A82-B1FD-66EFD8371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88988"/>
          </a:xfrm>
        </p:spPr>
        <p:txBody>
          <a:bodyPr/>
          <a:lstStyle/>
          <a:p>
            <a:pPr eaLnBrk="1" hangingPunct="1"/>
            <a:r>
              <a:rPr lang="sr-Latn-CS" altLang="en-US" sz="4800" b="1"/>
              <a:t>Pad na gluteus</a:t>
            </a:r>
            <a:endParaRPr lang="en-US" altLang="en-US" sz="4800" b="1"/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3B1C5C85-74A1-4AA4-BC49-AA25F7A6EA01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81000" y="1143000"/>
            <a:ext cx="8077200" cy="1905000"/>
          </a:xfrm>
        </p:spPr>
        <p:txBody>
          <a:bodyPr/>
          <a:lstStyle/>
          <a:p>
            <a:pPr marL="285750" indent="-285750" eaLnBrk="1" hangingPunct="1">
              <a:buFont typeface="Wingdings" panose="05000000000000000000" pitchFamily="2" charset="2"/>
              <a:buNone/>
            </a:pPr>
            <a:r>
              <a:rPr lang="sr-Latn-CS" altLang="en-US" sz="3600"/>
              <a:t>- Fraktura karlice</a:t>
            </a:r>
            <a:endParaRPr lang="en-US" altLang="en-US" sz="3600"/>
          </a:p>
          <a:p>
            <a:pPr marL="285750" indent="-285750" eaLnBrk="1" hangingPunct="1">
              <a:buFont typeface="Wingdings" panose="05000000000000000000" pitchFamily="2" charset="2"/>
              <a:buNone/>
            </a:pPr>
            <a:r>
              <a:rPr lang="sr-Latn-CS" altLang="en-US" sz="3600"/>
              <a:t>- Kokcigealna fraktura</a:t>
            </a:r>
            <a:endParaRPr lang="en-US" altLang="en-US" sz="3600"/>
          </a:p>
          <a:p>
            <a:pPr marL="285750" indent="-285750" eaLnBrk="1" hangingPunct="1">
              <a:buFont typeface="Wingdings" panose="05000000000000000000" pitchFamily="2" charset="2"/>
              <a:buNone/>
            </a:pPr>
            <a:r>
              <a:rPr lang="sr-Latn-CS" altLang="en-US" sz="3600"/>
              <a:t>- Lumbalna kompresivna fraktura</a:t>
            </a:r>
            <a:endParaRPr lang="en-US" altLang="en-US" sz="3600"/>
          </a:p>
        </p:txBody>
      </p:sp>
      <p:pic>
        <p:nvPicPr>
          <p:cNvPr id="57348" name="Picture 4" descr="Pasted%20Graphic">
            <a:extLst>
              <a:ext uri="{FF2B5EF4-FFF2-40B4-BE49-F238E27FC236}">
                <a16:creationId xmlns:a16="http://schemas.microsoft.com/office/drawing/2014/main" id="{DD262C52-FF09-4EF1-8789-7312E652B27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"/>
          <a:stretch>
            <a:fillRect/>
          </a:stretch>
        </p:blipFill>
        <p:spPr>
          <a:xfrm>
            <a:off x="2438400" y="3276600"/>
            <a:ext cx="4289425" cy="3370263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27757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>
            <a:extLst>
              <a:ext uri="{FF2B5EF4-FFF2-40B4-BE49-F238E27FC236}">
                <a16:creationId xmlns:a16="http://schemas.microsoft.com/office/drawing/2014/main" id="{5A77795F-349B-4E08-8820-256035FC639A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1600200"/>
            <a:ext cx="6553200" cy="5051425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8371" name="Rectangle 3">
            <a:extLst>
              <a:ext uri="{FF2B5EF4-FFF2-40B4-BE49-F238E27FC236}">
                <a16:creationId xmlns:a16="http://schemas.microsoft.com/office/drawing/2014/main" id="{A21CE402-AD30-436C-BF0A-D380AE4CE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en-US" sz="2800" b="1"/>
              <a:t>RTG frakture karlice tipa "otvorene knjige"</a:t>
            </a:r>
            <a:br>
              <a:rPr lang="sr-Latn-CS" altLang="en-US" sz="2800" b="1"/>
            </a:br>
            <a:r>
              <a:rPr lang="sr-Latn-CS" altLang="en-US" sz="2000" b="1"/>
              <a:t>(Zapaža se proširenje simfize i disrupcija desnog sakroilijačnog zgloba, čine frakturu sa verikalnom i rotacionom nestabilnošću).</a:t>
            </a:r>
            <a:endParaRPr lang="en-US" altLang="en-US" sz="2000" b="1"/>
          </a:p>
        </p:txBody>
      </p:sp>
    </p:spTree>
  </p:cSld>
  <p:clrMapOvr>
    <a:masterClrMapping/>
  </p:clrMapOvr>
  <p:transition spd="slow" advTm="22602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CCFAA24D-57CB-4C79-AC1E-49A476B58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447800"/>
            <a:ext cx="8229600" cy="3886200"/>
          </a:xfrm>
        </p:spPr>
        <p:txBody>
          <a:bodyPr/>
          <a:lstStyle/>
          <a:p>
            <a:pPr eaLnBrk="1" hangingPunct="1"/>
            <a:r>
              <a:rPr lang="en-US" altLang="en-US" sz="3200" b="1" u="sng"/>
              <a:t>Прелом ацетабулума</a:t>
            </a:r>
            <a:br>
              <a:rPr lang="nb-NO" altLang="en-US" sz="3200" b="1" u="sng"/>
            </a:br>
            <a:br>
              <a:rPr lang="nb-NO" altLang="en-US" sz="3200" b="1" u="sng"/>
            </a:br>
            <a:br>
              <a:rPr lang="nb-NO" altLang="en-US" sz="3200" b="1" u="sng"/>
            </a:br>
            <a:r>
              <a:rPr lang="en-US" altLang="en-US" sz="3200"/>
              <a:t>Прелом крсне и репне кости</a:t>
            </a:r>
            <a:br>
              <a:rPr lang="nb-NO" altLang="en-US" sz="3200"/>
            </a:br>
            <a:br>
              <a:rPr lang="nb-NO" altLang="en-US" sz="3200"/>
            </a:br>
            <a:br>
              <a:rPr lang="nb-NO" altLang="en-US" sz="3200"/>
            </a:br>
            <a:r>
              <a:rPr lang="en-US" altLang="en-US" sz="3200"/>
              <a:t>C O C C I G O D Y N I A.</a:t>
            </a:r>
            <a:endParaRPr lang="en-US" altLang="en-US" sz="3200" b="1" u="sng"/>
          </a:p>
        </p:txBody>
      </p:sp>
    </p:spTree>
  </p:cSld>
  <p:clrMapOvr>
    <a:masterClrMapping/>
  </p:clrMapOvr>
  <p:transition spd="slow" advTm="61217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E0AC90ED-BB41-4FB4-B050-98037F86B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/>
            <a:r>
              <a:rPr lang="sr-Cyrl-RS" altLang="en-US" sz="4000" b="1" u="sng" dirty="0">
                <a:latin typeface="Verdana" panose="020B0604030504040204" pitchFamily="34" charset="0"/>
              </a:rPr>
              <a:t>Преломи врата </a:t>
            </a:r>
            <a:r>
              <a:rPr lang="sr-Cyrl-RS" altLang="en-US" sz="4000" b="1" u="sng" dirty="0" err="1">
                <a:latin typeface="Verdana" panose="020B0604030504040204" pitchFamily="34" charset="0"/>
              </a:rPr>
              <a:t>фемура</a:t>
            </a:r>
            <a:br>
              <a:rPr lang="sr-Latn-CS" altLang="en-US" sz="4000" b="1" u="sng" dirty="0">
                <a:latin typeface="Verdana" panose="020B0604030504040204" pitchFamily="34" charset="0"/>
              </a:rPr>
            </a:br>
            <a:r>
              <a:rPr lang="en-US" altLang="en-US" sz="4000" b="1" u="sng" dirty="0">
                <a:latin typeface="Verdana" panose="020B0604030504040204" pitchFamily="34" charset="0"/>
              </a:rPr>
              <a:t>(</a:t>
            </a:r>
            <a:r>
              <a:rPr lang="en-US" altLang="en-US" sz="4000" b="1" u="sng" dirty="0" err="1">
                <a:latin typeface="Verdana" panose="020B0604030504040204" pitchFamily="34" charset="0"/>
              </a:rPr>
              <a:t>Fractura</a:t>
            </a:r>
            <a:r>
              <a:rPr lang="en-US" altLang="en-US" sz="4000" b="1" u="sng" dirty="0">
                <a:latin typeface="Verdana" panose="020B0604030504040204" pitchFamily="34" charset="0"/>
              </a:rPr>
              <a:t> </a:t>
            </a:r>
            <a:r>
              <a:rPr lang="en-US" altLang="en-US" sz="4000" b="1" u="sng" dirty="0" err="1">
                <a:latin typeface="Verdana" panose="020B0604030504040204" pitchFamily="34" charset="0"/>
              </a:rPr>
              <a:t>colli</a:t>
            </a:r>
            <a:r>
              <a:rPr lang="en-US" altLang="en-US" sz="4000" b="1" u="sng" dirty="0">
                <a:latin typeface="Verdana" panose="020B0604030504040204" pitchFamily="34" charset="0"/>
              </a:rPr>
              <a:t> femoris)</a:t>
            </a:r>
          </a:p>
        </p:txBody>
      </p:sp>
      <p:sp>
        <p:nvSpPr>
          <p:cNvPr id="60419" name="Rectangle 6">
            <a:extLst>
              <a:ext uri="{FF2B5EF4-FFF2-40B4-BE49-F238E27FC236}">
                <a16:creationId xmlns:a16="http://schemas.microsoft.com/office/drawing/2014/main" id="{27F3529F-6121-48FF-801C-9892ADA2BE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67400" y="1600200"/>
            <a:ext cx="3276600" cy="47244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en-US" sz="2700"/>
          </a:p>
        </p:txBody>
      </p:sp>
      <p:sp>
        <p:nvSpPr>
          <p:cNvPr id="60420" name="Content Placeholder 2">
            <a:extLst>
              <a:ext uri="{FF2B5EF4-FFF2-40B4-BE49-F238E27FC236}">
                <a16:creationId xmlns:a16="http://schemas.microsoft.com/office/drawing/2014/main" id="{B60DBACB-C035-4111-80A2-CE86987971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2286000"/>
            <a:ext cx="8229600" cy="3505200"/>
          </a:xfrm>
        </p:spPr>
        <p:txBody>
          <a:bodyPr/>
          <a:lstStyle/>
          <a:p>
            <a:pPr eaLnBrk="1" hangingPunct="1"/>
            <a:r>
              <a:rPr lang="en-US" altLang="en-US" sz="3600"/>
              <a:t>Клинички знаци</a:t>
            </a:r>
            <a:r>
              <a:rPr lang="sr-Latn-CS" altLang="en-US" sz="3600"/>
              <a:t> </a:t>
            </a:r>
            <a:r>
              <a:rPr lang="en-US" altLang="en-US" sz="3600"/>
              <a:t>прелома</a:t>
            </a:r>
            <a:r>
              <a:rPr lang="sr-Latn-CS" altLang="en-US" sz="3600"/>
              <a:t> </a:t>
            </a:r>
            <a:r>
              <a:rPr lang="en-US" altLang="en-US" sz="3600"/>
              <a:t>врата</a:t>
            </a:r>
            <a:r>
              <a:rPr lang="sr-Latn-CS" altLang="en-US" sz="3600"/>
              <a:t> </a:t>
            </a:r>
            <a:r>
              <a:rPr lang="en-US" altLang="en-US" sz="3600"/>
              <a:t>бутне</a:t>
            </a:r>
            <a:r>
              <a:rPr lang="sr-Latn-CS" altLang="en-US" sz="3600"/>
              <a:t> </a:t>
            </a:r>
            <a:r>
              <a:rPr lang="en-US" altLang="en-US" sz="3600"/>
              <a:t>кости</a:t>
            </a:r>
            <a:r>
              <a:rPr lang="sr-Latn-CS" altLang="en-US" sz="3600"/>
              <a:t> </a:t>
            </a:r>
            <a:r>
              <a:rPr lang="en-US" altLang="en-US" sz="3600"/>
              <a:t>су:</a:t>
            </a:r>
          </a:p>
          <a:p>
            <a:pPr eaLnBrk="1" hangingPunct="1"/>
            <a:endParaRPr lang="en-US" altLang="en-US" sz="3600"/>
          </a:p>
          <a:p>
            <a:pPr eaLnBrk="1" hangingPunct="1"/>
            <a:endParaRPr lang="en-US" altLang="en-US" sz="3600"/>
          </a:p>
          <a:p>
            <a:pPr eaLnBrk="1" hangingPunct="1"/>
            <a:r>
              <a:rPr lang="en-US" altLang="en-US" sz="3600" b="1"/>
              <a:t>Оптерећење ноге</a:t>
            </a:r>
            <a:r>
              <a:rPr lang="en-US" altLang="en-US" sz="3600"/>
              <a:t> </a:t>
            </a:r>
          </a:p>
        </p:txBody>
      </p:sp>
    </p:spTree>
  </p:cSld>
  <p:clrMapOvr>
    <a:masterClrMapping/>
  </p:clrMapOvr>
  <p:transition spd="slow" advTm="6261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8AA09C64-B95A-44D0-BB69-8D1031A20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57400"/>
            <a:ext cx="8229600" cy="3733800"/>
          </a:xfrm>
        </p:spPr>
        <p:txBody>
          <a:bodyPr/>
          <a:lstStyle/>
          <a:p>
            <a:pPr eaLnBrk="1" hangingPunct="1"/>
            <a:r>
              <a:rPr lang="en-US" altLang="en-US" sz="3600" b="1" u="sng"/>
              <a:t>Пертрохантерични и транстрохантерични преломи</a:t>
            </a:r>
            <a:br>
              <a:rPr lang="nb-NO" altLang="en-US" sz="3600" b="1" u="sng"/>
            </a:br>
            <a:br>
              <a:rPr lang="nb-NO" altLang="en-US" sz="3600" b="1" u="sng"/>
            </a:br>
            <a:br>
              <a:rPr lang="nb-NO" altLang="en-US" sz="3600" b="1" u="sng"/>
            </a:br>
            <a:r>
              <a:rPr lang="en-US" altLang="en-US" sz="3600"/>
              <a:t>Рехаб</a:t>
            </a:r>
            <a:r>
              <a:rPr lang="sr-Cyrl-RS" altLang="en-US" sz="3600"/>
              <a:t>илитација</a:t>
            </a:r>
            <a:r>
              <a:rPr lang="en-US" altLang="en-US" sz="3600"/>
              <a:t> </a:t>
            </a:r>
            <a:r>
              <a:rPr lang="sr-Cyrl-RS" altLang="en-US" sz="3600"/>
              <a:t>к</a:t>
            </a:r>
            <a:r>
              <a:rPr lang="en-US" altLang="en-US" sz="3600"/>
              <a:t>од интерне фиксације</a:t>
            </a:r>
            <a:endParaRPr lang="en-US" altLang="en-US" sz="3600" b="1" u="sng"/>
          </a:p>
        </p:txBody>
      </p:sp>
    </p:spTree>
  </p:cSld>
  <p:clrMapOvr>
    <a:masterClrMapping/>
  </p:clrMapOvr>
  <p:transition spd="slow" advTm="145854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751E9AB5-8041-4099-BE9A-30544F3CB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752600"/>
            <a:ext cx="8229600" cy="4419600"/>
          </a:xfrm>
        </p:spPr>
        <p:txBody>
          <a:bodyPr/>
          <a:lstStyle/>
          <a:p>
            <a:pPr eaLnBrk="1" hangingPunct="1"/>
            <a:r>
              <a:rPr lang="en-US" altLang="en-US" b="1" u="sng"/>
              <a:t>Прелом дијафизе бутне кости</a:t>
            </a:r>
            <a:br>
              <a:rPr lang="nb-NO" altLang="en-US" b="1" u="sng"/>
            </a:br>
            <a:br>
              <a:rPr lang="nb-NO" altLang="en-US" b="1" u="sng"/>
            </a:br>
            <a:br>
              <a:rPr lang="nb-NO" altLang="en-US" b="1" u="sng"/>
            </a:br>
            <a:r>
              <a:rPr lang="en-US" altLang="en-US" b="1" u="sng"/>
              <a:t>В. Супракондиларне фрактуре фемура</a:t>
            </a:r>
            <a:br>
              <a:rPr lang="nb-NO" altLang="en-US" b="1" u="sng"/>
            </a:br>
            <a:br>
              <a:rPr lang="nb-NO" altLang="en-US" b="1" u="sng"/>
            </a:br>
            <a:br>
              <a:rPr lang="nb-NO" altLang="en-US" b="1" u="sng"/>
            </a:br>
            <a:endParaRPr lang="en-US" altLang="en-US" b="1" u="sng"/>
          </a:p>
        </p:txBody>
      </p:sp>
    </p:spTree>
  </p:cSld>
  <p:clrMapOvr>
    <a:masterClrMapping/>
  </p:clrMapOvr>
  <p:transition spd="slow" advTm="46658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>
            <a:extLst>
              <a:ext uri="{FF2B5EF4-FFF2-40B4-BE49-F238E27FC236}">
                <a16:creationId xmlns:a16="http://schemas.microsoft.com/office/drawing/2014/main" id="{B4C9BEED-A323-49A8-9BF2-FE58C94CFE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382000" cy="8651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sz="54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ЗГЛОБ</a:t>
            </a:r>
            <a:r>
              <a:rPr lang="en-US" sz="54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x-none" sz="54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КОЛЕНА</a:t>
            </a:r>
            <a:endParaRPr lang="en-US" sz="5400" b="1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C63E8F15-EDB1-4A38-A9B0-ACFD54861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b="1" u="sng"/>
              <a:t>Повреде деле на:</a:t>
            </a:r>
          </a:p>
          <a:p>
            <a:pPr eaLnBrk="1" hangingPunct="1">
              <a:lnSpc>
                <a:spcPct val="80000"/>
              </a:lnSpc>
            </a:pPr>
            <a:endParaRPr lang="en-US" altLang="en-US"/>
          </a:p>
          <a:p>
            <a:pPr eaLnBrk="1" hangingPunct="1">
              <a:lnSpc>
                <a:spcPct val="80000"/>
              </a:lnSpc>
            </a:pPr>
            <a:r>
              <a:rPr lang="en-US" altLang="en-US"/>
              <a:t>Фрактуре и луксације сегмената обе епифизе(фемура и тибије)</a:t>
            </a:r>
          </a:p>
          <a:p>
            <a:pPr eaLnBrk="1" hangingPunct="1">
              <a:lnSpc>
                <a:spcPct val="80000"/>
              </a:lnSpc>
            </a:pPr>
            <a:endParaRPr lang="en-US" altLang="en-US"/>
          </a:p>
          <a:p>
            <a:pPr eaLnBrk="1" hangingPunct="1">
              <a:lnSpc>
                <a:spcPct val="80000"/>
              </a:lnSpc>
            </a:pPr>
            <a:r>
              <a:rPr lang="en-US" altLang="en-US"/>
              <a:t>Повреде екстензионог апарата колена</a:t>
            </a:r>
          </a:p>
          <a:p>
            <a:pPr eaLnBrk="1" hangingPunct="1">
              <a:lnSpc>
                <a:spcPct val="80000"/>
              </a:lnSpc>
            </a:pPr>
            <a:endParaRPr lang="en-US" altLang="en-US"/>
          </a:p>
          <a:p>
            <a:pPr eaLnBrk="1" hangingPunct="1">
              <a:lnSpc>
                <a:spcPct val="80000"/>
              </a:lnSpc>
            </a:pPr>
            <a:r>
              <a:rPr lang="en-US" altLang="en-US"/>
              <a:t>Унутрашње повреде (менискус, лиг. црут. уз дисторзије и хемартрозе)</a:t>
            </a:r>
          </a:p>
        </p:txBody>
      </p:sp>
    </p:spTree>
  </p:cSld>
  <p:clrMapOvr>
    <a:masterClrMapping/>
  </p:clrMapOvr>
  <p:transition spd="slow" advTm="29735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9">
            <a:extLst>
              <a:ext uri="{FF2B5EF4-FFF2-40B4-BE49-F238E27FC236}">
                <a16:creationId xmlns:a16="http://schemas.microsoft.com/office/drawing/2014/main" id="{A10D69A9-6031-4493-A99A-CFF5AA41B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288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000"/>
              <a:t>Прелом</a:t>
            </a:r>
            <a:r>
              <a:rPr lang="en-GB" altLang="en-US" sz="4000"/>
              <a:t> </a:t>
            </a:r>
            <a:r>
              <a:rPr lang="en-US" altLang="en-US" sz="4000"/>
              <a:t>пателе</a:t>
            </a:r>
          </a:p>
        </p:txBody>
      </p:sp>
      <p:sp>
        <p:nvSpPr>
          <p:cNvPr id="64515" name="Rectangle 1">
            <a:extLst>
              <a:ext uri="{FF2B5EF4-FFF2-40B4-BE49-F238E27FC236}">
                <a16:creationId xmlns:a16="http://schemas.microsoft.com/office/drawing/2014/main" id="{D4495B41-FB94-47EF-9FFF-AF19BB1F4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495800"/>
            <a:ext cx="46974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u="sng">
                <a:latin typeface="Arial" panose="020B0604020202020204" pitchFamily="34" charset="0"/>
              </a:rPr>
              <a:t>Прелом платоа тибије</a:t>
            </a: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98346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A8DEF0B7-0C7B-4516-96FD-C0B9E32AA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 eaLnBrk="1" hangingPunct="1"/>
            <a:r>
              <a:rPr lang="en-US" altLang="en-US" b="1" u="sng"/>
              <a:t>Фрактура кондила тибије</a:t>
            </a:r>
            <a:endParaRPr lang="en-US" altLang="en-US" u="sng"/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5C4B86A6-8355-45C3-A7B5-2E7C457CB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525963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en-US" altLang="en-US"/>
              <a:t>Као </a:t>
            </a:r>
            <a:r>
              <a:rPr lang="en-US" altLang="en-US" b="1"/>
              <a:t>"Т" и "Y"</a:t>
            </a:r>
            <a:r>
              <a:rPr lang="en-US" altLang="en-US"/>
              <a:t> преломи, задиру у зглоб и прекидају зглобну хрскавицу. </a:t>
            </a:r>
          </a:p>
          <a:p>
            <a:pPr algn="just" eaLnBrk="1" hangingPunct="1">
              <a:lnSpc>
                <a:spcPct val="90000"/>
              </a:lnSpc>
            </a:pPr>
            <a:endParaRPr lang="en-US" altLang="en-US"/>
          </a:p>
          <a:p>
            <a:pPr algn="just" eaLnBrk="1" hangingPunct="1">
              <a:lnSpc>
                <a:spcPct val="90000"/>
              </a:lnSpc>
            </a:pPr>
            <a:r>
              <a:rPr lang="en-US" altLang="en-US"/>
              <a:t>ТРАУМАРТСКИ СИНОВИТИС </a:t>
            </a:r>
          </a:p>
          <a:p>
            <a:pPr algn="just" eaLnBrk="1" hangingPunct="1">
              <a:lnSpc>
                <a:spcPct val="90000"/>
              </a:lnSpc>
            </a:pPr>
            <a:endParaRPr lang="en-US" altLang="en-US"/>
          </a:p>
        </p:txBody>
      </p:sp>
    </p:spTree>
  </p:cSld>
  <p:clrMapOvr>
    <a:masterClrMapping/>
  </p:clrMapOvr>
  <p:transition spd="slow" advTm="14917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>
            <a:extLst>
              <a:ext uri="{FF2B5EF4-FFF2-40B4-BE49-F238E27FC236}">
                <a16:creationId xmlns:a16="http://schemas.microsoft.com/office/drawing/2014/main" id="{D1BD3E8D-B883-4B02-8CDA-42B4867E24F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152400" y="457200"/>
            <a:ext cx="8534400" cy="54102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sr-Cyrl-RS" altLang="en-US" u="sng"/>
              <a:t>Прелом</a:t>
            </a:r>
            <a:r>
              <a:rPr lang="sr-Cyrl-RS" altLang="en-US"/>
              <a:t> је прекид у континуитету кости.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r-Cyrl-RS" altLang="en-US"/>
              <a:t>Подела:-на основу места прелома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r-Cyrl-RS" altLang="en-US"/>
              <a:t>               -правца преломне линије(коси,попреч)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r-Cyrl-RS" altLang="en-US"/>
              <a:t>               - коминуције (прости,вишеструки)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r-Cyrl-RS" altLang="en-US"/>
              <a:t>               -комуникације (отворени,затворени)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sr-Cyrl-RS" altLang="en-US"/>
          </a:p>
        </p:txBody>
      </p:sp>
    </p:spTree>
  </p:cSld>
  <p:clrMapOvr>
    <a:masterClrMapping/>
  </p:clrMapOvr>
  <p:transition advTm="36442">
    <p:dissolv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5">
            <a:extLst>
              <a:ext uri="{FF2B5EF4-FFF2-40B4-BE49-F238E27FC236}">
                <a16:creationId xmlns:a16="http://schemas.microsoft.com/office/drawing/2014/main" id="{0DA3D23A-954D-4F49-A063-940554BBE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AA725A6C-F5CE-4A47-8DEE-8C48996B06A7}" type="slidenum">
              <a:rPr lang="en-US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60</a:t>
            </a:fld>
            <a:endParaRPr lang="en-US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66563" name="Rectangle 7">
            <a:extLst>
              <a:ext uri="{FF2B5EF4-FFF2-40B4-BE49-F238E27FC236}">
                <a16:creationId xmlns:a16="http://schemas.microsoft.com/office/drawing/2014/main" id="{608C4265-EEB5-439C-ADD2-D24964518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6564" name="Picture 6" descr="107_0722">
            <a:extLst>
              <a:ext uri="{FF2B5EF4-FFF2-40B4-BE49-F238E27FC236}">
                <a16:creationId xmlns:a16="http://schemas.microsoft.com/office/drawing/2014/main" id="{1E4F5857-4667-4A7E-8DC6-4D21D4D9E6A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503488"/>
            <a:ext cx="3817938" cy="3222625"/>
          </a:xfrm>
        </p:spPr>
      </p:pic>
      <p:pic>
        <p:nvPicPr>
          <p:cNvPr id="66565" name="Picture 9" descr="107_0721">
            <a:extLst>
              <a:ext uri="{FF2B5EF4-FFF2-40B4-BE49-F238E27FC236}">
                <a16:creationId xmlns:a16="http://schemas.microsoft.com/office/drawing/2014/main" id="{0C346C43-E06E-4A4D-8B38-603AB8AE217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0263" y="2503488"/>
            <a:ext cx="3817937" cy="3222625"/>
          </a:xfrm>
        </p:spPr>
      </p:pic>
    </p:spTree>
  </p:cSld>
  <p:clrMapOvr>
    <a:masterClrMapping/>
  </p:clrMapOvr>
  <p:transition spd="slow" advTm="97603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5">
            <a:extLst>
              <a:ext uri="{FF2B5EF4-FFF2-40B4-BE49-F238E27FC236}">
                <a16:creationId xmlns:a16="http://schemas.microsoft.com/office/drawing/2014/main" id="{1A891967-B980-4A04-9226-265964E7A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E9DF5EF9-0C40-4EE1-9313-DC8D96EA8999}" type="slidenum">
              <a:rPr lang="en-US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61</a:t>
            </a:fld>
            <a:endParaRPr lang="en-US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67587" name="Rectangle 4">
            <a:extLst>
              <a:ext uri="{FF2B5EF4-FFF2-40B4-BE49-F238E27FC236}">
                <a16:creationId xmlns:a16="http://schemas.microsoft.com/office/drawing/2014/main" id="{10DBE274-3F27-4659-AA37-16461AAB6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7588" name="Picture 7" descr="IMG_0789">
            <a:extLst>
              <a:ext uri="{FF2B5EF4-FFF2-40B4-BE49-F238E27FC236}">
                <a16:creationId xmlns:a16="http://schemas.microsoft.com/office/drawing/2014/main" id="{71B5D9FF-2038-483B-8F77-9018E970B49E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62050" y="1966913"/>
            <a:ext cx="2865438" cy="4295775"/>
          </a:xfrm>
        </p:spPr>
      </p:pic>
      <p:pic>
        <p:nvPicPr>
          <p:cNvPr id="67589" name="Picture 8" descr="IMG_0786">
            <a:extLst>
              <a:ext uri="{FF2B5EF4-FFF2-40B4-BE49-F238E27FC236}">
                <a16:creationId xmlns:a16="http://schemas.microsoft.com/office/drawing/2014/main" id="{8BD556E9-9878-48E8-8F84-88D7B9592BA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16513" y="1966913"/>
            <a:ext cx="2865437" cy="4295775"/>
          </a:xfrm>
        </p:spPr>
      </p:pic>
    </p:spTree>
  </p:cSld>
  <p:clrMapOvr>
    <a:masterClrMapping/>
  </p:clrMapOvr>
  <p:transition spd="slow" advTm="781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93A461BD-760F-4BAD-B042-CCB32AE64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828800"/>
          </a:xfrm>
        </p:spPr>
        <p:txBody>
          <a:bodyPr/>
          <a:lstStyle/>
          <a:p>
            <a:pPr eaLnBrk="1" hangingPunct="1"/>
            <a:br>
              <a:rPr lang="sr-Cyrl-RS" altLang="en-US" sz="4000" u="sng">
                <a:latin typeface="Verdana" panose="020B0604030504040204" pitchFamily="34" charset="0"/>
              </a:rPr>
            </a:br>
            <a:br>
              <a:rPr lang="sr-Cyrl-RS" altLang="en-US" sz="4000" u="sng">
                <a:latin typeface="Verdana" panose="020B0604030504040204" pitchFamily="34" charset="0"/>
              </a:rPr>
            </a:br>
            <a:r>
              <a:rPr lang="sr-Cyrl-RS" altLang="en-US" sz="4000" u="sng">
                <a:latin typeface="Verdana" panose="020B0604030504040204" pitchFamily="34" charset="0"/>
              </a:rPr>
              <a:t>Компликације п</a:t>
            </a:r>
            <a:r>
              <a:rPr lang="en-US" altLang="en-US" sz="4000" u="sng">
                <a:latin typeface="Verdana" panose="020B0604030504040204" pitchFamily="34" charset="0"/>
              </a:rPr>
              <a:t>релом</a:t>
            </a:r>
            <a:r>
              <a:rPr lang="sr-Cyrl-RS" altLang="en-US" sz="4000" u="sng">
                <a:latin typeface="Verdana" panose="020B0604030504040204" pitchFamily="34" charset="0"/>
              </a:rPr>
              <a:t>а</a:t>
            </a:r>
            <a:r>
              <a:rPr lang="en-US" altLang="en-US" sz="4000" u="sng">
                <a:latin typeface="Verdana" panose="020B0604030504040204" pitchFamily="34" charset="0"/>
              </a:rPr>
              <a:t> потколенице</a:t>
            </a:r>
            <a:br>
              <a:rPr lang="sr-Latn-CS" altLang="en-US" sz="4000" u="sng">
                <a:latin typeface="Verdana" panose="020B0604030504040204" pitchFamily="34" charset="0"/>
              </a:rPr>
            </a:br>
            <a:r>
              <a:rPr lang="sr-Latn-CS" altLang="en-US" sz="4000" u="sng">
                <a:latin typeface="Verdana" panose="020B0604030504040204" pitchFamily="34" charset="0"/>
              </a:rPr>
              <a:t>(</a:t>
            </a:r>
            <a:r>
              <a:rPr lang="nb-NO" altLang="en-US" sz="4000" u="sng">
                <a:latin typeface="Verdana" panose="020B0604030504040204" pitchFamily="34" charset="0"/>
              </a:rPr>
              <a:t>Fractura cruris</a:t>
            </a:r>
            <a:r>
              <a:rPr lang="sr-Latn-CS" altLang="en-US" sz="4000" u="sng">
                <a:latin typeface="Verdana" panose="020B0604030504040204" pitchFamily="34" charset="0"/>
              </a:rPr>
              <a:t>)</a:t>
            </a:r>
            <a:br>
              <a:rPr lang="nb-NO" altLang="en-US" sz="4000" u="sng">
                <a:latin typeface="Verdana" panose="020B0604030504040204" pitchFamily="34" charset="0"/>
              </a:rPr>
            </a:br>
            <a:endParaRPr lang="en-US" altLang="en-US" sz="4000"/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FCB97CAB-07A3-49C7-B61B-D956B6FF02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3405188"/>
            <a:ext cx="8229600" cy="33528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en-US" altLang="en-US" sz="2400" b="1"/>
              <a:t>псеудоартроза,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b="1"/>
              <a:t>циркулаторне сметње,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b="1"/>
              <a:t>хронични едем и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b="1"/>
              <a:t>Судекова атрофија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b="1"/>
              <a:t>успорено зарастање или незарастање прелома у пределу средње и дисталне трећине. 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b="1"/>
          </a:p>
        </p:txBody>
      </p:sp>
    </p:spTree>
  </p:cSld>
  <p:clrMapOvr>
    <a:masterClrMapping/>
  </p:clrMapOvr>
  <p:transition spd="slow" advTm="21976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>
            <a:extLst>
              <a:ext uri="{FF2B5EF4-FFF2-40B4-BE49-F238E27FC236}">
                <a16:creationId xmlns:a16="http://schemas.microsoft.com/office/drawing/2014/main" id="{5EA1429E-BF5D-41CE-B3C5-CEFBD25EDA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22860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sz="4000" b="1" u="sng" dirty="0"/>
              <a:t>Супрамалеоларни</a:t>
            </a:r>
            <a:r>
              <a:rPr lang="en-US" sz="4000" b="1" u="sng" dirty="0"/>
              <a:t> </a:t>
            </a:r>
            <a:r>
              <a:rPr lang="x-none" sz="4000" b="1" u="sng" dirty="0"/>
              <a:t>преломи</a:t>
            </a:r>
            <a:r>
              <a:rPr lang="en-US" sz="4000" b="1" u="sng" dirty="0"/>
              <a:t> </a:t>
            </a:r>
            <a:r>
              <a:rPr lang="x-none" sz="4000" b="1" u="sng" dirty="0"/>
              <a:t>потколенице</a:t>
            </a:r>
            <a:endParaRPr lang="en-US" sz="4000" b="1" u="sng" dirty="0"/>
          </a:p>
        </p:txBody>
      </p:sp>
    </p:spTree>
  </p:cSld>
  <p:clrMapOvr>
    <a:masterClrMapping/>
  </p:clrMapOvr>
  <p:transition spd="slow" advTm="4352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>
            <a:extLst>
              <a:ext uri="{FF2B5EF4-FFF2-40B4-BE49-F238E27FC236}">
                <a16:creationId xmlns:a16="http://schemas.microsoft.com/office/drawing/2014/main" id="{8FD58BD1-50B3-40C8-AFC2-DF06BB549F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458200" cy="762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sz="4800" b="1" u="sng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СКОЧНИ</a:t>
            </a:r>
            <a:r>
              <a:rPr lang="en-US" sz="4800" b="1" u="sng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x-none" sz="4800" b="1" u="sng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ЗГЛОБ</a:t>
            </a:r>
            <a:endParaRPr lang="en-US" sz="4800" b="1" u="sng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95422832-E2ED-4F47-A092-80E9D09BF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5715000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</a:pPr>
            <a:r>
              <a:rPr lang="en-US" altLang="en-US" sz="2200"/>
              <a:t>Узрок извртање и оптерећене стопала у ставу пронације и супинације.</a:t>
            </a:r>
            <a:endParaRPr lang="en-US" altLang="en-US" sz="2200" b="1"/>
          </a:p>
          <a:p>
            <a:pPr marL="381000" indent="-3810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endParaRPr lang="en-US" altLang="en-US" sz="2200" b="1"/>
          </a:p>
          <a:p>
            <a:pPr marL="381000" indent="-3810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200" b="1" u="sng"/>
              <a:t>Латерални малеолус</a:t>
            </a:r>
            <a:r>
              <a:rPr lang="en-US" altLang="en-US" sz="2200"/>
              <a:t> је добро снабдевен крвљу и зарастање је добро.</a:t>
            </a:r>
          </a:p>
          <a:p>
            <a:pPr marL="381000" indent="-3810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endParaRPr lang="en-US" altLang="en-US" sz="2200"/>
          </a:p>
          <a:p>
            <a:pPr marL="381000" indent="-3810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200" b="1" u="sng"/>
              <a:t>Абдукциони прелом оба малеолуса -ДУПУYТРЕН ИЛИ ПОТТ-ов прелом.</a:t>
            </a:r>
          </a:p>
          <a:p>
            <a:pPr marL="381000" indent="-3810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endParaRPr lang="en-US" altLang="en-US" sz="2200" b="1"/>
          </a:p>
          <a:p>
            <a:pPr marL="381000" indent="-3810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200" b="1" u="sng"/>
              <a:t>Унутрашњи малеолус</a:t>
            </a:r>
            <a:endParaRPr lang="en-US" altLang="en-US" sz="2000"/>
          </a:p>
          <a:p>
            <a:pPr marL="381000" indent="-3810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200"/>
              <a:t>Ако талус оде уназад долази до прелома задњег лат. дела зглоб. површине тибије </a:t>
            </a:r>
            <a:r>
              <a:rPr lang="en-US" altLang="en-US" sz="2200" b="1" u="sng"/>
              <a:t>ТРИМАЛЕОЛАРНИ ПРЕЛОМ</a:t>
            </a:r>
            <a:r>
              <a:rPr lang="en-US" altLang="en-US" sz="2200"/>
              <a:t>.</a:t>
            </a:r>
          </a:p>
        </p:txBody>
      </p:sp>
    </p:spTree>
  </p:cSld>
  <p:clrMapOvr>
    <a:masterClrMapping/>
  </p:clrMapOvr>
  <p:transition spd="slow" advTm="58542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F14E1845-683C-4560-924D-03442C87A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u="sng"/>
              <a:t>Фрактура калканеуса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B5F835EE-A9A0-452F-8977-CC8C2B748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3733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b="1" u="sng"/>
              <a:t>Коминутивни прелом</a:t>
            </a:r>
            <a:endParaRPr lang="en-US" altLang="en-US" sz="2400"/>
          </a:p>
          <a:p>
            <a:pPr eaLnBrk="1" hangingPunct="1">
              <a:lnSpc>
                <a:spcPct val="90000"/>
              </a:lnSpc>
            </a:pPr>
            <a:endParaRPr lang="nb-NO" altLang="en-US" sz="2400"/>
          </a:p>
          <a:p>
            <a:pPr eaLnBrk="1" hangingPunct="1">
              <a:lnSpc>
                <a:spcPct val="90000"/>
              </a:lnSpc>
            </a:pPr>
            <a:endParaRPr lang="nb-NO" altLang="en-US" sz="2400"/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Након прелома петне кости, најчешће су статичке сметње, због поремећаја биомеханичких односа у зглобу.</a:t>
            </a:r>
          </a:p>
        </p:txBody>
      </p:sp>
    </p:spTree>
  </p:cSld>
  <p:clrMapOvr>
    <a:masterClrMapping/>
  </p:clrMapOvr>
  <p:transition spd="slow" advTm="56736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A26B02AC-0938-4738-B433-61F75D6C9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000" b="1" u="sng"/>
              <a:t> Преломи метатарзалних костију</a:t>
            </a:r>
          </a:p>
        </p:txBody>
      </p:sp>
      <p:sp>
        <p:nvSpPr>
          <p:cNvPr id="72707" name="Rectangle 1">
            <a:extLst>
              <a:ext uri="{FF2B5EF4-FFF2-40B4-BE49-F238E27FC236}">
                <a16:creationId xmlns:a16="http://schemas.microsoft.com/office/drawing/2014/main" id="{85CD607E-0855-4335-85CD-CBAB17E38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3352800"/>
            <a:ext cx="7162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u="sng">
                <a:latin typeface="Arial" panose="020B0604020202020204" pitchFamily="34" charset="0"/>
              </a:rPr>
              <a:t>Авулзиона</a:t>
            </a:r>
            <a:r>
              <a:rPr lang="en-GB" altLang="en-US" sz="2800" b="1" u="sng">
                <a:latin typeface="Arial" panose="020B0604020202020204" pitchFamily="34" charset="0"/>
              </a:rPr>
              <a:t> </a:t>
            </a:r>
            <a:r>
              <a:rPr lang="en-US" altLang="en-US" sz="2800" b="1" u="sng">
                <a:latin typeface="Arial" panose="020B0604020202020204" pitchFamily="34" charset="0"/>
              </a:rPr>
              <a:t>фрактура</a:t>
            </a:r>
            <a:r>
              <a:rPr lang="en-GB" altLang="en-US" sz="2800">
                <a:latin typeface="Arial" panose="020B0604020202020204" pitchFamily="34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</a:rPr>
              <a:t>проксималне</a:t>
            </a:r>
            <a:r>
              <a:rPr lang="en-GB" altLang="en-US" sz="2800">
                <a:latin typeface="Arial" panose="020B0604020202020204" pitchFamily="34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</a:rPr>
              <a:t>метафизе</a:t>
            </a:r>
            <a:r>
              <a:rPr lang="en-GB" altLang="en-US" sz="2800">
                <a:latin typeface="Arial" panose="020B0604020202020204" pitchFamily="34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</a:rPr>
              <a:t>пете</a:t>
            </a:r>
            <a:r>
              <a:rPr lang="en-GB" altLang="en-US" sz="2800">
                <a:latin typeface="Arial" panose="020B0604020202020204" pitchFamily="34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</a:rPr>
              <a:t>метатарзалне</a:t>
            </a:r>
            <a:r>
              <a:rPr lang="en-GB" altLang="en-US" sz="2800">
                <a:latin typeface="Arial" panose="020B0604020202020204" pitchFamily="34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</a:rPr>
              <a:t>кости</a:t>
            </a:r>
          </a:p>
        </p:txBody>
      </p:sp>
      <p:sp>
        <p:nvSpPr>
          <p:cNvPr id="72708" name="Rectangle 2">
            <a:extLst>
              <a:ext uri="{FF2B5EF4-FFF2-40B4-BE49-F238E27FC236}">
                <a16:creationId xmlns:a16="http://schemas.microsoft.com/office/drawing/2014/main" id="{92CBE36A-37D5-430A-90EF-7F03FFC31A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319713"/>
            <a:ext cx="3629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</a:rPr>
              <a:t>Џонсова</a:t>
            </a:r>
            <a:r>
              <a:rPr lang="sr-Latn-CS" altLang="en-US" sz="2800" b="1">
                <a:latin typeface="Arial" panose="020B0604020202020204" pitchFamily="34" charset="0"/>
              </a:rPr>
              <a:t> </a:t>
            </a:r>
            <a:r>
              <a:rPr lang="en-US" altLang="en-US" sz="2800" b="1">
                <a:latin typeface="Arial" panose="020B0604020202020204" pitchFamily="34" charset="0"/>
              </a:rPr>
              <a:t>фрактура</a:t>
            </a:r>
            <a:r>
              <a:rPr lang="sr-Latn-CS" altLang="en-US" sz="2800">
                <a:latin typeface="Arial" panose="020B0604020202020204" pitchFamily="34" charset="0"/>
              </a:rPr>
              <a:t> </a:t>
            </a:r>
            <a:endParaRPr lang="en-US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7804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78BD2732-8AF0-45A1-85F9-B7594B645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u="sng">
                <a:latin typeface="Verdana" panose="020B0604030504040204" pitchFamily="34" charset="0"/>
              </a:rPr>
              <a:t>Фрактуре (преломи)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197A78C0-FBB1-4AC5-8190-4CFD6D1947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28800"/>
            <a:ext cx="8229600" cy="4525963"/>
          </a:xfrm>
        </p:spPr>
        <p:txBody>
          <a:bodyPr/>
          <a:lstStyle/>
          <a:p>
            <a:pPr marL="609600" indent="-609600" algn="just" eaLnBrk="1" hangingPunct="1">
              <a:buFontTx/>
              <a:buAutoNum type="arabicPeriod"/>
              <a:defRPr/>
            </a:pPr>
            <a:r>
              <a:rPr lang="x-none" altLang="x-none" sz="2800" dirty="0">
                <a:latin typeface="Verdana" panose="020B0604030504040204" pitchFamily="34" charset="0"/>
              </a:rPr>
              <a:t>Трауматски</a:t>
            </a:r>
            <a:r>
              <a:rPr lang="en-US" altLang="x-none" sz="2800" dirty="0">
                <a:latin typeface="Verdana" panose="020B0604030504040204" pitchFamily="34" charset="0"/>
              </a:rPr>
              <a:t> </a:t>
            </a:r>
            <a:r>
              <a:rPr lang="x-none" altLang="x-none" sz="2800" dirty="0">
                <a:latin typeface="Verdana" panose="020B0604030504040204" pitchFamily="34" charset="0"/>
              </a:rPr>
              <a:t>преломи</a:t>
            </a:r>
            <a:r>
              <a:rPr lang="en-US" altLang="x-none" sz="2800" dirty="0">
                <a:latin typeface="Verdana" panose="020B0604030504040204" pitchFamily="34" charset="0"/>
              </a:rPr>
              <a:t> </a:t>
            </a:r>
          </a:p>
          <a:p>
            <a:pPr marL="609600" indent="-609600" algn="just" eaLnBrk="1" hangingPunct="1">
              <a:buFontTx/>
              <a:buAutoNum type="arabicPeriod"/>
              <a:defRPr/>
            </a:pPr>
            <a:endParaRPr lang="sr-Latn-CS" altLang="x-none" sz="2800" dirty="0">
              <a:latin typeface="Verdana" panose="020B0604030504040204" pitchFamily="34" charset="0"/>
            </a:endParaRPr>
          </a:p>
          <a:p>
            <a:pPr marL="609600" indent="-609600" algn="just" eaLnBrk="1" hangingPunct="1">
              <a:buFontTx/>
              <a:buAutoNum type="arabicPeriod"/>
              <a:defRPr/>
            </a:pPr>
            <a:r>
              <a:rPr lang="x-none" altLang="x-none" sz="2800" dirty="0">
                <a:latin typeface="Verdana" panose="020B0604030504040204" pitchFamily="34" charset="0"/>
              </a:rPr>
              <a:t>Патолошки</a:t>
            </a:r>
            <a:r>
              <a:rPr lang="en-US" altLang="x-none" sz="2800" dirty="0">
                <a:latin typeface="Verdana" panose="020B0604030504040204" pitchFamily="34" charset="0"/>
              </a:rPr>
              <a:t> </a:t>
            </a:r>
            <a:r>
              <a:rPr lang="x-none" altLang="x-none" sz="2800" dirty="0">
                <a:latin typeface="Verdana" panose="020B0604030504040204" pitchFamily="34" charset="0"/>
              </a:rPr>
              <a:t>преломи</a:t>
            </a:r>
            <a:r>
              <a:rPr lang="sr-Cyrl-RS" altLang="x-none" sz="2800" dirty="0">
                <a:latin typeface="Verdana" panose="020B0604030504040204" pitchFamily="34" charset="0"/>
              </a:rPr>
              <a:t>(процес на кости)</a:t>
            </a:r>
            <a:r>
              <a:rPr lang="en-US" altLang="x-none" sz="2800" dirty="0">
                <a:latin typeface="Verdana" panose="020B0604030504040204" pitchFamily="34" charset="0"/>
              </a:rPr>
              <a:t> </a:t>
            </a:r>
          </a:p>
          <a:p>
            <a:pPr marL="609600" indent="-609600" algn="just" eaLnBrk="1" hangingPunct="1">
              <a:buFontTx/>
              <a:buAutoNum type="arabicPeriod"/>
              <a:defRPr/>
            </a:pPr>
            <a:endParaRPr lang="sr-Latn-CS" altLang="x-none" sz="2800" dirty="0">
              <a:latin typeface="Verdana" panose="020B0604030504040204" pitchFamily="34" charset="0"/>
            </a:endParaRPr>
          </a:p>
          <a:p>
            <a:pPr marL="609600" indent="-609600" algn="just" eaLnBrk="1" hangingPunct="1">
              <a:buFontTx/>
              <a:buAutoNum type="arabicPeriod"/>
              <a:defRPr/>
            </a:pPr>
            <a:r>
              <a:rPr lang="x-none" altLang="x-none" sz="2800" dirty="0">
                <a:latin typeface="Verdana" panose="020B0604030504040204" pitchFamily="34" charset="0"/>
              </a:rPr>
              <a:t>Стрес</a:t>
            </a:r>
            <a:r>
              <a:rPr lang="en-US" altLang="x-none" sz="2800" dirty="0">
                <a:latin typeface="Verdana" panose="020B0604030504040204" pitchFamily="34" charset="0"/>
              </a:rPr>
              <a:t> </a:t>
            </a:r>
            <a:r>
              <a:rPr lang="x-none" altLang="x-none" sz="2800" dirty="0">
                <a:latin typeface="Verdana" panose="020B0604030504040204" pitchFamily="34" charset="0"/>
              </a:rPr>
              <a:t>преломи</a:t>
            </a:r>
            <a:endParaRPr lang="sr-Latn-RS" altLang="x-none" sz="2800" dirty="0">
              <a:latin typeface="Verdana" panose="020B0604030504040204" pitchFamily="34" charset="0"/>
            </a:endParaRPr>
          </a:p>
          <a:p>
            <a:pPr marL="609600" indent="-609600" algn="just" eaLnBrk="1" hangingPunct="1">
              <a:buFontTx/>
              <a:buAutoNum type="arabicPeriod"/>
              <a:defRPr/>
            </a:pPr>
            <a:r>
              <a:rPr lang="sr-Latn-RS" altLang="x-none" sz="2800" dirty="0">
                <a:latin typeface="Verdana" panose="020B0604030504040204" pitchFamily="34" charset="0"/>
              </a:rPr>
              <a:t> </a:t>
            </a:r>
            <a:r>
              <a:rPr lang="sr-Cyrl-RS" altLang="x-none" sz="2800" dirty="0">
                <a:latin typeface="Verdana" panose="020B0604030504040204" pitchFamily="34" charset="0"/>
              </a:rPr>
              <a:t>Импактирани</a:t>
            </a:r>
          </a:p>
          <a:p>
            <a:pPr marL="609600" indent="-609600" algn="just" eaLnBrk="1" hangingPunct="1">
              <a:buFontTx/>
              <a:buAutoNum type="arabicPeriod"/>
              <a:defRPr/>
            </a:pPr>
            <a:r>
              <a:rPr lang="sr-Cyrl-RS" altLang="x-none" sz="2800" dirty="0">
                <a:latin typeface="Verdana" panose="020B0604030504040204" pitchFamily="34" charset="0"/>
              </a:rPr>
              <a:t>Фисуре (напрснућа)</a:t>
            </a:r>
          </a:p>
          <a:p>
            <a:pPr marL="609600" indent="-609600" algn="just" eaLnBrk="1" hangingPunct="1">
              <a:buFontTx/>
              <a:buAutoNum type="arabicPeriod"/>
              <a:defRPr/>
            </a:pPr>
            <a:r>
              <a:rPr lang="sr-Cyrl-RS" altLang="x-none" sz="2800" dirty="0">
                <a:latin typeface="Verdana" panose="020B0604030504040204" pitchFamily="34" charset="0"/>
              </a:rPr>
              <a:t>Авулзије (отргнућа)</a:t>
            </a:r>
            <a:r>
              <a:rPr lang="en-US" altLang="x-none" sz="2800" dirty="0">
                <a:latin typeface="Verdana" panose="020B0604030504040204" pitchFamily="34" charset="0"/>
              </a:rPr>
              <a:t> </a:t>
            </a:r>
          </a:p>
          <a:p>
            <a:pPr marL="609600" indent="-609600" algn="just" eaLnBrk="1" hangingPunct="1">
              <a:buFontTx/>
              <a:buAutoNum type="arabicPeriod"/>
              <a:defRPr/>
            </a:pPr>
            <a:endParaRPr lang="en-US" altLang="x-none" sz="2800" dirty="0">
              <a:latin typeface="Verdana" panose="020B0604030504040204" pitchFamily="34" charset="0"/>
            </a:endParaRPr>
          </a:p>
          <a:p>
            <a:pPr marL="609600" indent="-609600" algn="just" eaLnBrk="1" hangingPunct="1">
              <a:buFontTx/>
              <a:buAutoNum type="arabicPeriod"/>
              <a:defRPr/>
            </a:pPr>
            <a:endParaRPr lang="en-US" altLang="x-none" sz="2800" dirty="0">
              <a:latin typeface="Verdana" panose="020B0604030504040204" pitchFamily="34" charset="0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x-none" altLang="x-none" sz="4400" b="1" dirty="0">
                <a:solidFill>
                  <a:srgbClr val="FF0000"/>
                </a:solidFill>
              </a:rPr>
              <a:t>Клиничка</a:t>
            </a:r>
            <a:r>
              <a:rPr lang="en-US" altLang="x-none" sz="4400" b="1" dirty="0">
                <a:solidFill>
                  <a:srgbClr val="FF0000"/>
                </a:solidFill>
              </a:rPr>
              <a:t> </a:t>
            </a:r>
            <a:r>
              <a:rPr lang="x-none" altLang="x-none" sz="4400" b="1" dirty="0">
                <a:solidFill>
                  <a:srgbClr val="FF0000"/>
                </a:solidFill>
              </a:rPr>
              <a:t>слика</a:t>
            </a:r>
            <a:endParaRPr lang="en-US" altLang="x-none" sz="4400" b="1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 advTm="69623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5">
            <a:extLst>
              <a:ext uri="{FF2B5EF4-FFF2-40B4-BE49-F238E27FC236}">
                <a16:creationId xmlns:a16="http://schemas.microsoft.com/office/drawing/2014/main" id="{37D9D7F8-5EB6-4F25-A5CE-69B463A35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/>
              <a:t>Правац </a:t>
            </a:r>
            <a:r>
              <a:rPr lang="sr-Cyrl-RS" altLang="en-US" dirty="0" err="1"/>
              <a:t>фрактурне</a:t>
            </a:r>
            <a:r>
              <a:rPr lang="sr-Cyrl-RS" altLang="en-US" dirty="0"/>
              <a:t> линије</a:t>
            </a:r>
            <a:endParaRPr lang="en-US" altLang="en-US" dirty="0"/>
          </a:p>
        </p:txBody>
      </p:sp>
      <p:sp>
        <p:nvSpPr>
          <p:cNvPr id="12291" name="Slide Number Placeholder 3">
            <a:extLst>
              <a:ext uri="{FF2B5EF4-FFF2-40B4-BE49-F238E27FC236}">
                <a16:creationId xmlns:a16="http://schemas.microsoft.com/office/drawing/2014/main" id="{5C466792-F684-4052-A612-77D5718C7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C68715D9-4812-48C2-9450-FE1E239F18BE}" type="slidenum">
              <a:rPr lang="en-US" altLang="en-US" sz="1200" smtClean="0">
                <a:latin typeface="Arial Black" panose="020B0A04020102020204" pitchFamily="34" charset="0"/>
              </a:rPr>
              <a:pPr algn="ctr"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200">
              <a:latin typeface="Arial Black" panose="020B0A04020102020204" pitchFamily="34" charset="0"/>
            </a:endParaRPr>
          </a:p>
        </p:txBody>
      </p:sp>
      <p:sp>
        <p:nvSpPr>
          <p:cNvPr id="12292" name="Date Placeholder 4">
            <a:extLst>
              <a:ext uri="{FF2B5EF4-FFF2-40B4-BE49-F238E27FC236}">
                <a16:creationId xmlns:a16="http://schemas.microsoft.com/office/drawing/2014/main" id="{03F2F504-DC37-4FF8-B7A9-794D13BFC28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 bwMode="auto">
          <a:xfrm>
            <a:off x="6553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B84BA621-A616-4A63-8C81-07B763A6755A}" type="datetime1">
              <a:rPr lang="en-US" altLang="en-US" sz="1200" smtClean="0">
                <a:latin typeface="Arial" panose="020B0604020202020204" pitchFamily="34" charset="0"/>
              </a:rPr>
              <a:pPr algn="r">
                <a:spcBef>
                  <a:spcPct val="0"/>
                </a:spcBef>
                <a:buFontTx/>
                <a:buNone/>
              </a:pPr>
              <a:t>9/30/2020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pic>
        <p:nvPicPr>
          <p:cNvPr id="13317" name="Picture 2">
            <a:extLst>
              <a:ext uri="{FF2B5EF4-FFF2-40B4-BE49-F238E27FC236}">
                <a16:creationId xmlns:a16="http://schemas.microsoft.com/office/drawing/2014/main" id="{BBAC5D77-B76D-4DC8-9044-BE44B87AE2B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1" t="11906" r="39749" b="7719"/>
          <a:stretch>
            <a:fillRect/>
          </a:stretch>
        </p:blipFill>
        <p:spPr>
          <a:xfrm>
            <a:off x="3284538" y="2441575"/>
            <a:ext cx="2371725" cy="3273425"/>
          </a:xfrm>
        </p:spPr>
      </p:pic>
      <p:pic>
        <p:nvPicPr>
          <p:cNvPr id="12294" name="Picture 3">
            <a:extLst>
              <a:ext uri="{FF2B5EF4-FFF2-40B4-BE49-F238E27FC236}">
                <a16:creationId xmlns:a16="http://schemas.microsoft.com/office/drawing/2014/main" id="{3F10611E-9444-4F45-AAEE-52DD06701878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1" t="20837" r="39749" b="13672"/>
          <a:stretch>
            <a:fillRect/>
          </a:stretch>
        </p:blipFill>
        <p:spPr>
          <a:xfrm>
            <a:off x="236538" y="2514600"/>
            <a:ext cx="2709862" cy="3048000"/>
          </a:xfrm>
        </p:spPr>
      </p:pic>
      <p:pic>
        <p:nvPicPr>
          <p:cNvPr id="13319" name="Picture 4">
            <a:extLst>
              <a:ext uri="{FF2B5EF4-FFF2-40B4-BE49-F238E27FC236}">
                <a16:creationId xmlns:a16="http://schemas.microsoft.com/office/drawing/2014/main" id="{13FE0A15-0766-4CA4-842E-39F0CB1943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78" t="20454" r="39944" b="20454"/>
          <a:stretch>
            <a:fillRect/>
          </a:stretch>
        </p:blipFill>
        <p:spPr bwMode="auto">
          <a:xfrm>
            <a:off x="6056313" y="2514600"/>
            <a:ext cx="29178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slow" advTm="123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14E42F79-C336-4A62-A5DB-BADEF60E2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063" y="592138"/>
            <a:ext cx="8497887" cy="474662"/>
          </a:xfrm>
        </p:spPr>
        <p:txBody>
          <a:bodyPr/>
          <a:lstStyle/>
          <a:p>
            <a:pPr eaLnBrk="1" hangingPunct="1"/>
            <a:r>
              <a:rPr lang="sr-Cyrl-RS" altLang="en-US" sz="2800" dirty="0"/>
              <a:t>Прости и вишеструки преломи</a:t>
            </a:r>
            <a:br>
              <a:rPr lang="en-US" altLang="en-US" sz="2800" dirty="0"/>
            </a:br>
            <a:endParaRPr lang="en-AU" altLang="en-US" sz="2800" dirty="0"/>
          </a:p>
        </p:txBody>
      </p:sp>
      <p:pic>
        <p:nvPicPr>
          <p:cNvPr id="13315" name="Picture 3" descr="SegmentalNot2">
            <a:extLst>
              <a:ext uri="{FF2B5EF4-FFF2-40B4-BE49-F238E27FC236}">
                <a16:creationId xmlns:a16="http://schemas.microsoft.com/office/drawing/2014/main" id="{E04605BA-4923-43C5-B649-04540E518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94"/>
          <a:stretch>
            <a:fillRect/>
          </a:stretch>
        </p:blipFill>
        <p:spPr bwMode="auto">
          <a:xfrm>
            <a:off x="508000" y="1727200"/>
            <a:ext cx="1582738" cy="474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ACrossley">
            <a:extLst>
              <a:ext uri="{FF2B5EF4-FFF2-40B4-BE49-F238E27FC236}">
                <a16:creationId xmlns:a16="http://schemas.microsoft.com/office/drawing/2014/main" id="{09659BDB-BF94-4A01-885B-30D7FD8FE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938" y="1828800"/>
            <a:ext cx="1257300" cy="474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6">
            <a:extLst>
              <a:ext uri="{FF2B5EF4-FFF2-40B4-BE49-F238E27FC236}">
                <a16:creationId xmlns:a16="http://schemas.microsoft.com/office/drawing/2014/main" id="{4AC5887A-489B-4E61-9D04-D7A68CF55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463" y="1781175"/>
            <a:ext cx="3265487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2362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2084</TotalTime>
  <Words>1165</Words>
  <Application>Microsoft Office PowerPoint</Application>
  <PresentationFormat>On-screen Show (4:3)</PresentationFormat>
  <Paragraphs>307</Paragraphs>
  <Slides>66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5" baseType="lpstr">
      <vt:lpstr>Arial</vt:lpstr>
      <vt:lpstr>Arial Black</vt:lpstr>
      <vt:lpstr>Calibri</vt:lpstr>
      <vt:lpstr>France YU</vt:lpstr>
      <vt:lpstr>Times New Roman</vt:lpstr>
      <vt:lpstr>Times YU</vt:lpstr>
      <vt:lpstr>Verdana</vt:lpstr>
      <vt:lpstr>Wingdings</vt:lpstr>
      <vt:lpstr>Office Theme</vt:lpstr>
      <vt:lpstr>Универзитет у Крагујевцу Факултет медицинских наука Основне струковне студије   СТРУКОВНИ ФИЗИОТЕРАПЕУТ</vt:lpstr>
      <vt:lpstr>Коштани систем </vt:lpstr>
      <vt:lpstr>Коштане ћелије </vt:lpstr>
      <vt:lpstr>PowerPoint Presentation</vt:lpstr>
      <vt:lpstr>PowerPoint Presentation</vt:lpstr>
      <vt:lpstr>PowerPoint Presentation</vt:lpstr>
      <vt:lpstr>Фрактуре (преломи)</vt:lpstr>
      <vt:lpstr>Правац фрактурне линије</vt:lpstr>
      <vt:lpstr>Прости и вишеструки преломи </vt:lpstr>
      <vt:lpstr>PowerPoint Presentation</vt:lpstr>
      <vt:lpstr>Стрес прелом</vt:lpstr>
      <vt:lpstr>PowerPoint Presentation</vt:lpstr>
      <vt:lpstr>Стрес прелом</vt:lpstr>
      <vt:lpstr>PowerPoint Presentation</vt:lpstr>
      <vt:lpstr>Патолошки прелом</vt:lpstr>
      <vt:lpstr>Клиничка слика прелома: </vt:lpstr>
      <vt:lpstr>Клинички проблеми болесника са коштаним преломима</vt:lpstr>
      <vt:lpstr>ФИЗИКАЛНА ТЕРАПИЈА</vt:lpstr>
      <vt:lpstr>ФИЗИКАЛНА ТЕРАПИЈА</vt:lpstr>
      <vt:lpstr>ФИЗИКАЛНА ТЕРАПИЈА</vt:lpstr>
      <vt:lpstr>ФИЗИКАЛНА ТЕРАПИЈА</vt:lpstr>
      <vt:lpstr>PowerPoint Presentation</vt:lpstr>
      <vt:lpstr>PowerPoint Presentation</vt:lpstr>
      <vt:lpstr>Коштано зарастање</vt:lpstr>
      <vt:lpstr>Поремећаји стварања калуса</vt:lpstr>
      <vt:lpstr>Wолффов закон </vt:lpstr>
      <vt:lpstr>ЛЕЧЕЊЕ ФРАКТУРА</vt:lpstr>
      <vt:lpstr>2. Имобилизација репонираног прелома</vt:lpstr>
      <vt:lpstr>Репозиција и имобилизација</vt:lpstr>
      <vt:lpstr>PowerPoint Presentation</vt:lpstr>
      <vt:lpstr>Тракција</vt:lpstr>
      <vt:lpstr>РЕХАБИЛИТАЦИЈА НАКОН ФРАКТУРА КОСТИЈУ</vt:lpstr>
      <vt:lpstr> Рехабилитација након прелома</vt:lpstr>
      <vt:lpstr>  СТИМУЛАЦИЈА ОСТЕОГЕНЕЗЕ ЗА ВРЕМЕ ИМОБИЛИЗАЦИЈЕ</vt:lpstr>
      <vt:lpstr> РЕХАБИЛИТАЦИЈА ПОСЛЕ СКИДАЊА ИМОБИЛИЗАЦИЈЕ</vt:lpstr>
      <vt:lpstr>Рехабилитација по скидању имобилизације</vt:lpstr>
      <vt:lpstr>Физиотерапеутска процена</vt:lpstr>
      <vt:lpstr>PowerPoint Presentation</vt:lpstr>
      <vt:lpstr>Најчешћи преломи</vt:lpstr>
      <vt:lpstr>Преломи горњег окрајка хумеруса (Фрактура партис проxималис хумери)</vt:lpstr>
      <vt:lpstr>Терапија </vt:lpstr>
      <vt:lpstr>2. PRELOMI DIJAFIZE Fracturae diaphysis humeri</vt:lpstr>
      <vt:lpstr>3. ПРЕЛОМИ ДОЊЕГ ОКРАЈКА ХУМЕРУСА </vt:lpstr>
      <vt:lpstr>1. ПРЕЛОМИ ГЛАВИЦЕ РАДИЈУСА Fractura capituli radii</vt:lpstr>
      <vt:lpstr>PRELOMI PODLAKNIH KOSTIJU Fractura antebrachii</vt:lpstr>
      <vt:lpstr>Prelom radijusa na tippičnom mestu (Fractura radii loco typico)    </vt:lpstr>
      <vt:lpstr>Prelom navikularne kosti ručja(Fractura ossis navicularis (scaphoideii)</vt:lpstr>
      <vt:lpstr>Фрактура прстију   Mallet finger(čekićast prst)</vt:lpstr>
      <vt:lpstr>ФРАКТУРА КАРЛИЦЕ  </vt:lpstr>
      <vt:lpstr>PowerPoint Presentation</vt:lpstr>
      <vt:lpstr>Pad na gluteus</vt:lpstr>
      <vt:lpstr>RTG frakture karlice tipa "otvorene knjige" (Zapaža se proširenje simfize i disrupcija desnog sakroilijačnog zgloba, čine frakturu sa verikalnom i rotacionom nestabilnošću).</vt:lpstr>
      <vt:lpstr>Прелом ацетабулума   Прелом крсне и репне кости   C O C C I G O D Y N I A.</vt:lpstr>
      <vt:lpstr>Преломи врата фемура (Fractura colli femoris)</vt:lpstr>
      <vt:lpstr>Пертрохантерични и транстрохантерични преломи   Рехабилитација код интерне фиксације</vt:lpstr>
      <vt:lpstr>Прелом дијафизе бутне кости   В. Супракондиларне фрактуре фемура   </vt:lpstr>
      <vt:lpstr>ЗГЛОБ  КОЛЕНА</vt:lpstr>
      <vt:lpstr>Прелом пателе</vt:lpstr>
      <vt:lpstr>Фрактура кондила тибије</vt:lpstr>
      <vt:lpstr>PowerPoint Presentation</vt:lpstr>
      <vt:lpstr>PowerPoint Presentation</vt:lpstr>
      <vt:lpstr>  Компликације прелома потколенице (Fractura cruris) </vt:lpstr>
      <vt:lpstr>Супрамалеоларни преломи потколенице</vt:lpstr>
      <vt:lpstr>СКОЧНИ  ЗГЛОБ</vt:lpstr>
      <vt:lpstr>Фрактура калканеуса</vt:lpstr>
      <vt:lpstr> Преломи метатарзалних костију</vt:lpstr>
    </vt:vector>
  </TitlesOfParts>
  <Company>PiT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Veljkovic Miodrag</dc:creator>
  <cp:lastModifiedBy>q</cp:lastModifiedBy>
  <cp:revision>103</cp:revision>
  <dcterms:created xsi:type="dcterms:W3CDTF">2003-03-22T20:10:36Z</dcterms:created>
  <dcterms:modified xsi:type="dcterms:W3CDTF">2020-09-30T20:32:21Z</dcterms:modified>
</cp:coreProperties>
</file>